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wdp" ContentType="image/vnd.ms-photo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4" r:id="rId4"/>
    <p:sldId id="257" r:id="rId5"/>
    <p:sldId id="272" r:id="rId6"/>
    <p:sldId id="273" r:id="rId7"/>
    <p:sldId id="259" r:id="rId8"/>
    <p:sldId id="266" r:id="rId9"/>
    <p:sldId id="270" r:id="rId10"/>
    <p:sldId id="271" r:id="rId11"/>
    <p:sldId id="260" r:id="rId12"/>
    <p:sldId id="275" r:id="rId13"/>
    <p:sldId id="263" r:id="rId14"/>
    <p:sldId id="276" r:id="rId15"/>
    <p:sldId id="277" r:id="rId16"/>
    <p:sldId id="278" r:id="rId17"/>
    <p:sldId id="279" r:id="rId18"/>
    <p:sldId id="280" r:id="rId19"/>
    <p:sldId id="281" r:id="rId20"/>
    <p:sldId id="261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25860"/>
        </a:solidFill>
        <a:effectLst/>
        <a:uFillTx/>
        <a:latin typeface="+mj-lt"/>
        <a:ea typeface="+mj-ea"/>
        <a:cs typeface="+mj-cs"/>
        <a:sym typeface="Robo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1" autoAdjust="0"/>
    <p:restoredTop sz="93241"/>
  </p:normalViewPr>
  <p:slideViewPr>
    <p:cSldViewPr snapToGrid="0" snapToObjects="1">
      <p:cViewPr varScale="1">
        <p:scale>
          <a:sx n="51" d="100"/>
          <a:sy n="51" d="100"/>
        </p:scale>
        <p:origin x="3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9530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46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242B9-40F8-482C-BDDD-2EA2034551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041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3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21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site2max.pro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site2max.pro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site2max.pro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926516" y="12080556"/>
            <a:ext cx="9099299" cy="993476"/>
            <a:chOff x="0" y="-6746"/>
            <a:chExt cx="9099298" cy="993474"/>
          </a:xfrm>
        </p:grpSpPr>
        <p:sp>
          <p:nvSpPr>
            <p:cNvPr id="20" name="Shape 20"/>
            <p:cNvSpPr/>
            <p:nvPr/>
          </p:nvSpPr>
          <p:spPr>
            <a:xfrm>
              <a:off x="994592" y="-6747"/>
              <a:ext cx="3170982" cy="549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1160859">
                <a:defRPr>
                  <a:solidFill>
                    <a:srgbClr val="282828"/>
                  </a:solidFill>
                  <a:hlinkClick r:id="rId2"/>
                </a:defRPr>
              </a:lvl1pPr>
            </a:lstStyle>
            <a:p>
              <a:r>
                <a:rPr>
                  <a:hlinkClick r:id="rId2"/>
                </a:rPr>
                <a:t>WWW.SITE2MAX.PRO</a:t>
              </a:r>
            </a:p>
          </p:txBody>
        </p:sp>
        <p:sp>
          <p:nvSpPr>
            <p:cNvPr id="21" name="Shape 21"/>
            <p:cNvSpPr/>
            <p:nvPr/>
          </p:nvSpPr>
          <p:spPr>
            <a:xfrm>
              <a:off x="990632" y="437452"/>
              <a:ext cx="8108667" cy="549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1160859"/>
            </a:lstStyle>
            <a:p>
              <a:r>
                <a:t>Free PowerPoint &amp; KeyNote Templates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145942"/>
              <a:ext cx="831322" cy="715301"/>
              <a:chOff x="0" y="0"/>
              <a:chExt cx="831321" cy="715299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2100" y="0"/>
                <a:ext cx="221235" cy="214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1643" y="244361"/>
                <a:ext cx="180172" cy="1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0" y="321821"/>
                <a:ext cx="415425" cy="393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265845" y="368890"/>
                <a:ext cx="63441" cy="63441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92268" y="79225"/>
                <a:ext cx="243322" cy="71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359446" y="552120"/>
                <a:ext cx="110394" cy="44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650146" y="244355"/>
                <a:ext cx="180171" cy="1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610086" y="-1"/>
                <a:ext cx="221236" cy="214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412861" y="321819"/>
                <a:ext cx="415425" cy="393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499005" y="368890"/>
                <a:ext cx="63442" cy="63441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53237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478835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904433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8330031" y="4857683"/>
            <a:ext cx="4218709" cy="421870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920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926516" y="12080556"/>
            <a:ext cx="9099299" cy="993476"/>
            <a:chOff x="0" y="-6746"/>
            <a:chExt cx="9099298" cy="993474"/>
          </a:xfrm>
        </p:grpSpPr>
        <p:sp>
          <p:nvSpPr>
            <p:cNvPr id="20" name="Shape 20"/>
            <p:cNvSpPr/>
            <p:nvPr/>
          </p:nvSpPr>
          <p:spPr>
            <a:xfrm>
              <a:off x="994592" y="-6747"/>
              <a:ext cx="3170982" cy="549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1160859">
                <a:defRPr>
                  <a:solidFill>
                    <a:srgbClr val="282828"/>
                  </a:solidFill>
                  <a:hlinkClick r:id="rId2"/>
                </a:defRPr>
              </a:lvl1pPr>
            </a:lstStyle>
            <a:p>
              <a:r>
                <a:rPr>
                  <a:hlinkClick r:id="rId2"/>
                </a:rPr>
                <a:t>WWW.SITE2MAX.PRO</a:t>
              </a:r>
            </a:p>
          </p:txBody>
        </p:sp>
        <p:sp>
          <p:nvSpPr>
            <p:cNvPr id="21" name="Shape 21"/>
            <p:cNvSpPr/>
            <p:nvPr/>
          </p:nvSpPr>
          <p:spPr>
            <a:xfrm>
              <a:off x="990632" y="437452"/>
              <a:ext cx="8108667" cy="549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1160859"/>
            </a:lstStyle>
            <a:p>
              <a:r>
                <a:t>Free PowerPoint &amp; KeyNote Templates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145942"/>
              <a:ext cx="831322" cy="715301"/>
              <a:chOff x="0" y="0"/>
              <a:chExt cx="831321" cy="715299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2100" y="0"/>
                <a:ext cx="221235" cy="214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1643" y="244361"/>
                <a:ext cx="180172" cy="1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0" y="321821"/>
                <a:ext cx="415425" cy="393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265845" y="368890"/>
                <a:ext cx="63441" cy="63441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92268" y="79225"/>
                <a:ext cx="243322" cy="71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359446" y="552120"/>
                <a:ext cx="110394" cy="44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650146" y="244355"/>
                <a:ext cx="180171" cy="1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610086" y="-1"/>
                <a:ext cx="221236" cy="214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412861" y="321819"/>
                <a:ext cx="415425" cy="393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499005" y="368890"/>
                <a:ext cx="63442" cy="63441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19037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244635" y="4603683"/>
            <a:ext cx="4218709" cy="4218709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374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60608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3822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414180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373943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7909665" y="7845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926516" y="12080556"/>
            <a:ext cx="9099299" cy="993476"/>
            <a:chOff x="0" y="-6746"/>
            <a:chExt cx="9099298" cy="993474"/>
          </a:xfrm>
        </p:grpSpPr>
        <p:sp>
          <p:nvSpPr>
            <p:cNvPr id="20" name="Shape 20"/>
            <p:cNvSpPr/>
            <p:nvPr/>
          </p:nvSpPr>
          <p:spPr>
            <a:xfrm>
              <a:off x="994592" y="-6747"/>
              <a:ext cx="3170982" cy="549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1160859">
                <a:defRPr>
                  <a:solidFill>
                    <a:srgbClr val="282828"/>
                  </a:solidFill>
                  <a:hlinkClick r:id="rId2"/>
                </a:defRPr>
              </a:lvl1pPr>
            </a:lstStyle>
            <a:p>
              <a:r>
                <a:rPr>
                  <a:hlinkClick r:id="rId2"/>
                </a:rPr>
                <a:t>WWW.SITE2MAX.PRO</a:t>
              </a:r>
            </a:p>
          </p:txBody>
        </p:sp>
        <p:sp>
          <p:nvSpPr>
            <p:cNvPr id="21" name="Shape 21"/>
            <p:cNvSpPr/>
            <p:nvPr/>
          </p:nvSpPr>
          <p:spPr>
            <a:xfrm>
              <a:off x="990632" y="437452"/>
              <a:ext cx="8108667" cy="549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1160859"/>
            </a:lstStyle>
            <a:p>
              <a:r>
                <a:t>Free PowerPoint &amp; KeyNote Templates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145942"/>
              <a:ext cx="831322" cy="715301"/>
              <a:chOff x="0" y="0"/>
              <a:chExt cx="831321" cy="715299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2100" y="0"/>
                <a:ext cx="221235" cy="214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1643" y="244361"/>
                <a:ext cx="180172" cy="1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0" y="321821"/>
                <a:ext cx="415425" cy="393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265845" y="368890"/>
                <a:ext cx="63441" cy="63441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92268" y="79225"/>
                <a:ext cx="243322" cy="71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0" h="21513" extrusionOk="0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359446" y="552120"/>
                <a:ext cx="110394" cy="44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0" h="21540" extrusionOk="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650146" y="244355"/>
                <a:ext cx="180171" cy="1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0967" extrusionOk="0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610086" y="-1"/>
                <a:ext cx="221236" cy="214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45" extrusionOk="0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412861" y="321819"/>
                <a:ext cx="415425" cy="393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107" extrusionOk="0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499005" y="368890"/>
                <a:ext cx="63442" cy="63441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1160859"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34" name="Shape 34"/>
          <p:cNvSpPr/>
          <p:nvPr/>
        </p:nvSpPr>
        <p:spPr>
          <a:xfrm>
            <a:off x="23050501" y="12181178"/>
            <a:ext cx="1359755" cy="792231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23290068" y="12324881"/>
            <a:ext cx="432247" cy="48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0608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3822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414180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373943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909665" y="4521999"/>
            <a:ext cx="3659014" cy="3217862"/>
          </a:xfrm>
          <a:prstGeom prst="roundRect">
            <a:avLst>
              <a:gd name="adj" fmla="val 335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05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26"/>
          <p:cNvSpPr>
            <a:spLocks noGrp="1"/>
          </p:cNvSpPr>
          <p:nvPr>
            <p:ph type="pic" sz="quarter" idx="31"/>
          </p:nvPr>
        </p:nvSpPr>
        <p:spPr>
          <a:xfrm rot="10800000">
            <a:off x="12372093" y="-409699"/>
            <a:ext cx="2391533" cy="2391533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493977" y="-172262"/>
            <a:ext cx="7375525" cy="737552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491405" y="-2606491"/>
            <a:ext cx="9793865" cy="979386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5612736" y="10504048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4213157" y="13334728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7" name="Picture Placeholder 26"/>
          <p:cNvSpPr>
            <a:spLocks noGrp="1"/>
          </p:cNvSpPr>
          <p:nvPr>
            <p:ph type="pic" sz="quarter" idx="20"/>
          </p:nvPr>
        </p:nvSpPr>
        <p:spPr>
          <a:xfrm rot="10800000">
            <a:off x="6998936" y="10276639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8" name="Picture Placeholder 26"/>
          <p:cNvSpPr>
            <a:spLocks noGrp="1"/>
          </p:cNvSpPr>
          <p:nvPr>
            <p:ph type="pic" sz="quarter" idx="21"/>
          </p:nvPr>
        </p:nvSpPr>
        <p:spPr>
          <a:xfrm rot="10800000">
            <a:off x="8441346" y="7436277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26"/>
          <p:cNvSpPr>
            <a:spLocks noGrp="1"/>
          </p:cNvSpPr>
          <p:nvPr>
            <p:ph type="pic" sz="quarter" idx="26"/>
          </p:nvPr>
        </p:nvSpPr>
        <p:spPr>
          <a:xfrm rot="10800000">
            <a:off x="13810586" y="2440592"/>
            <a:ext cx="4716985" cy="471698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6" name="Picture Placeholder 26"/>
          <p:cNvSpPr>
            <a:spLocks noGrp="1"/>
          </p:cNvSpPr>
          <p:nvPr>
            <p:ph type="pic" sz="quarter" idx="29"/>
          </p:nvPr>
        </p:nvSpPr>
        <p:spPr>
          <a:xfrm rot="10800000">
            <a:off x="17566368" y="-409697"/>
            <a:ext cx="2409047" cy="2409047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7" name="Picture Placeholder 26"/>
          <p:cNvSpPr>
            <a:spLocks noGrp="1"/>
          </p:cNvSpPr>
          <p:nvPr>
            <p:ph type="pic" sz="quarter" idx="30"/>
          </p:nvPr>
        </p:nvSpPr>
        <p:spPr>
          <a:xfrm rot="10800000">
            <a:off x="22878363" y="-290414"/>
            <a:ext cx="3156111" cy="3156111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4239624" y="-977900"/>
            <a:ext cx="7375525" cy="737552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332355" y="7881952"/>
            <a:ext cx="7152549" cy="715254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679056" y="7628405"/>
            <a:ext cx="4217055" cy="421705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-789048" y="12228783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Picture Placeholder 26"/>
          <p:cNvSpPr>
            <a:spLocks noGrp="1"/>
          </p:cNvSpPr>
          <p:nvPr>
            <p:ph type="pic" sz="quarter" idx="19"/>
          </p:nvPr>
        </p:nvSpPr>
        <p:spPr>
          <a:xfrm rot="10800000">
            <a:off x="5587336" y="13115154"/>
            <a:ext cx="2386059" cy="2386059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9" name="Picture Placeholder 26"/>
          <p:cNvSpPr>
            <a:spLocks noGrp="1"/>
          </p:cNvSpPr>
          <p:nvPr>
            <p:ph type="pic" sz="quarter" idx="22"/>
          </p:nvPr>
        </p:nvSpPr>
        <p:spPr>
          <a:xfrm rot="10800000">
            <a:off x="1581809" y="2528771"/>
            <a:ext cx="8927655" cy="892765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0" name="Picture Placeholder 26"/>
          <p:cNvSpPr>
            <a:spLocks noGrp="1"/>
          </p:cNvSpPr>
          <p:nvPr>
            <p:ph type="pic" sz="quarter" idx="23"/>
          </p:nvPr>
        </p:nvSpPr>
        <p:spPr>
          <a:xfrm rot="10800000">
            <a:off x="581520" y="11968257"/>
            <a:ext cx="5245092" cy="5245092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6"/>
          <p:cNvSpPr>
            <a:spLocks noGrp="1"/>
          </p:cNvSpPr>
          <p:nvPr>
            <p:ph type="pic" sz="quarter" idx="24"/>
          </p:nvPr>
        </p:nvSpPr>
        <p:spPr>
          <a:xfrm rot="10800000">
            <a:off x="-2881174" y="6622096"/>
            <a:ext cx="5778987" cy="5778987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6"/>
          <p:cNvSpPr>
            <a:spLocks noGrp="1"/>
          </p:cNvSpPr>
          <p:nvPr>
            <p:ph type="pic" sz="quarter" idx="25"/>
          </p:nvPr>
        </p:nvSpPr>
        <p:spPr>
          <a:xfrm>
            <a:off x="1777397" y="-6178730"/>
            <a:ext cx="8468247" cy="8468247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4" name="Picture Placeholder 26"/>
          <p:cNvSpPr>
            <a:spLocks noGrp="1"/>
          </p:cNvSpPr>
          <p:nvPr>
            <p:ph type="pic" sz="quarter" idx="27"/>
          </p:nvPr>
        </p:nvSpPr>
        <p:spPr>
          <a:xfrm rot="10800000">
            <a:off x="17693105" y="12063607"/>
            <a:ext cx="4182223" cy="4182223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5" name="Picture Placeholder 26"/>
          <p:cNvSpPr>
            <a:spLocks noGrp="1"/>
          </p:cNvSpPr>
          <p:nvPr>
            <p:ph type="pic" sz="quarter" idx="28"/>
          </p:nvPr>
        </p:nvSpPr>
        <p:spPr>
          <a:xfrm rot="10800000">
            <a:off x="19978698" y="7436275"/>
            <a:ext cx="8959965" cy="8959965"/>
          </a:xfrm>
          <a:prstGeom prst="triangl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5989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521296"/>
            <a:ext cx="21973184" cy="2139028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1246784" y="3113584"/>
            <a:ext cx="21945600" cy="864096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995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60413" y="11525250"/>
            <a:ext cx="453650" cy="446276"/>
          </a:xfrm>
        </p:spPr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1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14824" y="2428874"/>
            <a:ext cx="15754351" cy="1714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14824" y="4143374"/>
            <a:ext cx="15754351" cy="69056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titleStyle>
    <p:bodyStyle>
      <a:lvl1pPr marL="29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1pPr>
      <a:lvl2pPr marL="92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2pPr>
      <a:lvl3pPr marL="156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3pPr>
      <a:lvl4pPr marL="2198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4pPr>
      <a:lvl5pPr marL="2833076" marR="0" indent="-293076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5pPr>
      <a:lvl6pPr marL="346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6pPr>
      <a:lvl7pPr marL="410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7pPr>
      <a:lvl8pPr marL="4738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8pPr>
      <a:lvl9pPr marL="5373077" marR="0" indent="-293077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525860"/>
          </a:solidFill>
          <a:uFillTx/>
          <a:latin typeface="+mj-lt"/>
          <a:ea typeface="+mj-ea"/>
          <a:cs typeface="+mj-cs"/>
          <a:sym typeface="Roboto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microsoft.com/office/2007/relationships/hdphoto" Target="../media/hdphoto1.wdp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svg"/><Relationship Id="rId11" Type="http://schemas.openxmlformats.org/officeDocument/2006/relationships/image" Target="../media/image1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13715999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sp>
      <p:sp>
        <p:nvSpPr>
          <p:cNvPr id="9" name="Shape 70"/>
          <p:cNvSpPr/>
          <p:nvPr/>
        </p:nvSpPr>
        <p:spPr>
          <a:xfrm>
            <a:off x="-33302" y="-1399"/>
            <a:ext cx="10295978" cy="1373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>
              <a:latin typeface="NanumSquareOTF" charset="-127"/>
              <a:ea typeface="NanumSquareOTF" charset="-127"/>
              <a:cs typeface="NanumSquareOTF" charset="-127"/>
            </a:endParaRPr>
          </a:p>
        </p:txBody>
      </p:sp>
      <p:sp>
        <p:nvSpPr>
          <p:cNvPr id="10" name="Shape 71"/>
          <p:cNvSpPr/>
          <p:nvPr/>
        </p:nvSpPr>
        <p:spPr>
          <a:xfrm>
            <a:off x="4011460" y="7229267"/>
            <a:ext cx="13179215" cy="648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>
              <a:latin typeface="NanumSquareOTF" charset="-127"/>
              <a:ea typeface="NanumSquareOTF" charset="-127"/>
              <a:cs typeface="NanumSquareOTF" charset="-127"/>
            </a:endParaRPr>
          </a:p>
        </p:txBody>
      </p:sp>
      <p:sp>
        <p:nvSpPr>
          <p:cNvPr id="11" name="Shape 72"/>
          <p:cNvSpPr/>
          <p:nvPr/>
        </p:nvSpPr>
        <p:spPr>
          <a:xfrm>
            <a:off x="3989415" y="-11860"/>
            <a:ext cx="15139516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>
              <a:latin typeface="NanumSquareOTF" charset="-127"/>
              <a:ea typeface="NanumSquareOTF" charset="-127"/>
              <a:cs typeface="NanumSquareOTF" charset="-127"/>
            </a:endParaRPr>
          </a:p>
        </p:txBody>
      </p:sp>
      <p:sp>
        <p:nvSpPr>
          <p:cNvPr id="17" name="Shape 73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>
              <a:latin typeface="NanumSquareOTF" charset="-127"/>
              <a:ea typeface="NanumSquareOTF" charset="-127"/>
              <a:cs typeface="NanumSquareOTF" charset="-127"/>
            </a:endParaRPr>
          </a:p>
        </p:txBody>
      </p:sp>
      <p:sp>
        <p:nvSpPr>
          <p:cNvPr id="18" name="Shape 74"/>
          <p:cNvSpPr txBox="1">
            <a:spLocks/>
          </p:cNvSpPr>
          <p:nvPr/>
        </p:nvSpPr>
        <p:spPr>
          <a:xfrm>
            <a:off x="1124355" y="5525840"/>
            <a:ext cx="6582731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sz="9600" b="1" dirty="0">
                <a:latin typeface="NanumSquareOTF" charset="-127"/>
                <a:ea typeface="NanumSquareOTF" charset="-127"/>
                <a:cs typeface="NanumSquareOTF" charset="-127"/>
              </a:rPr>
              <a:t>SOS Finder</a:t>
            </a:r>
          </a:p>
        </p:txBody>
      </p:sp>
      <p:sp>
        <p:nvSpPr>
          <p:cNvPr id="19" name="Shape 75"/>
          <p:cNvSpPr/>
          <p:nvPr/>
        </p:nvSpPr>
        <p:spPr>
          <a:xfrm>
            <a:off x="1166115" y="6876487"/>
            <a:ext cx="8108513" cy="8679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latin typeface="NanumSquareOTF" charset="-127"/>
                <a:ea typeface="NanumSquareOTF" charset="-127"/>
                <a:cs typeface="NanumSquareOTF" charset="-127"/>
              </a:rPr>
              <a:t>Sick Open-source Software Finder</a:t>
            </a:r>
            <a:endParaRPr sz="4000" b="1" dirty="0">
              <a:solidFill>
                <a:schemeClr val="accent1"/>
              </a:solidFill>
              <a:latin typeface="NanumSquareOTF" charset="-127"/>
              <a:ea typeface="NanumSquareOTF" charset="-127"/>
              <a:cs typeface="NanumSquareOTF" charset="-127"/>
            </a:endParaRPr>
          </a:p>
        </p:txBody>
      </p:sp>
      <p:sp>
        <p:nvSpPr>
          <p:cNvPr id="12" name="Shape 75"/>
          <p:cNvSpPr/>
          <p:nvPr/>
        </p:nvSpPr>
        <p:spPr>
          <a:xfrm>
            <a:off x="20422419" y="11485830"/>
            <a:ext cx="3757730" cy="19162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ko-KR" altLang="en-US" sz="4000" b="1" dirty="0">
                <a:solidFill>
                  <a:schemeClr val="accent4"/>
                </a:solidFill>
                <a:latin typeface="NanumSquareOTF" charset="-127"/>
                <a:ea typeface="NanumSquareOTF" charset="-127"/>
                <a:cs typeface="NanumSquareOTF" charset="-127"/>
              </a:rPr>
              <a:t> </a:t>
            </a:r>
            <a:r>
              <a:rPr lang="en-US" altLang="ko-KR" sz="4000" b="1" dirty="0" smtClean="0">
                <a:solidFill>
                  <a:schemeClr val="accent4"/>
                </a:solidFill>
                <a:latin typeface="NanumSquareOTF" charset="-127"/>
                <a:ea typeface="NanumSquareOTF" charset="-127"/>
                <a:cs typeface="NanumSquareOTF" charset="-127"/>
              </a:rPr>
              <a:t>SOFA</a:t>
            </a:r>
            <a:endParaRPr lang="en-US" altLang="ko-KR" sz="4000" b="1" dirty="0">
              <a:solidFill>
                <a:schemeClr val="accent4"/>
              </a:solidFill>
              <a:latin typeface="NanumSquareOTF" charset="-127"/>
              <a:ea typeface="NanumSquareOTF" charset="-127"/>
              <a:cs typeface="NanumSquareOTF" charset="-127"/>
            </a:endParaRPr>
          </a:p>
          <a:p>
            <a:r>
              <a:rPr lang="ko-KR" altLang="en-US" sz="4000" b="1" dirty="0" smtClean="0">
                <a:solidFill>
                  <a:schemeClr val="accent4"/>
                </a:solidFill>
                <a:latin typeface="NanumSquareOTF" charset="-127"/>
                <a:ea typeface="NanumSquareOTF" charset="-127"/>
                <a:cs typeface="NanumSquareOTF" charset="-127"/>
              </a:rPr>
              <a:t> </a:t>
            </a:r>
            <a:r>
              <a:rPr lang="ko-KR" altLang="en-US" sz="4000" b="1" dirty="0">
                <a:solidFill>
                  <a:schemeClr val="accent4"/>
                </a:solidFill>
                <a:latin typeface="NanumSquareOTF" charset="-127"/>
                <a:ea typeface="NanumSquareOTF" charset="-127"/>
                <a:cs typeface="NanumSquareOTF" charset="-127"/>
              </a:rPr>
              <a:t>박민경 </a:t>
            </a:r>
            <a:r>
              <a:rPr lang="ko-KR" altLang="en-US" sz="4000" b="1" dirty="0" smtClean="0">
                <a:solidFill>
                  <a:schemeClr val="accent4"/>
                </a:solidFill>
                <a:latin typeface="NanumSquareOTF" charset="-127"/>
                <a:ea typeface="NanumSquareOTF" charset="-127"/>
                <a:cs typeface="NanumSquareOTF" charset="-127"/>
              </a:rPr>
              <a:t>차진원</a:t>
            </a:r>
            <a:endParaRPr lang="en-US" altLang="ko-KR" sz="4000" b="1" dirty="0">
              <a:solidFill>
                <a:schemeClr val="accent4"/>
              </a:solidFill>
              <a:latin typeface="NanumSquareOTF" charset="-127"/>
              <a:ea typeface="NanumSquareOTF" charset="-127"/>
              <a:cs typeface="NanumSquareOTF" charset="-127"/>
            </a:endParaRPr>
          </a:p>
          <a:p>
            <a:r>
              <a:rPr lang="ko-KR" altLang="en-US" sz="4000" b="1" dirty="0">
                <a:solidFill>
                  <a:schemeClr val="accent4"/>
                </a:solidFill>
                <a:latin typeface="NanumSquareOTF" charset="-127"/>
                <a:ea typeface="NanumSquareOTF" charset="-127"/>
                <a:cs typeface="NanumSquareOTF" charset="-127"/>
              </a:rPr>
              <a:t> </a:t>
            </a:r>
            <a:r>
              <a:rPr lang="ko-KR" altLang="en-US" sz="4000" b="1" dirty="0" smtClean="0">
                <a:solidFill>
                  <a:schemeClr val="accent4"/>
                </a:solidFill>
                <a:latin typeface="NanumSquareOTF" charset="-127"/>
                <a:ea typeface="NanumSquareOTF" charset="-127"/>
                <a:cs typeface="NanumSquareOTF" charset="-127"/>
              </a:rPr>
              <a:t>남혜인 강지형</a:t>
            </a:r>
            <a:endParaRPr sz="4000" b="1" dirty="0">
              <a:solidFill>
                <a:schemeClr val="accent4"/>
              </a:solidFill>
              <a:latin typeface="NanumSquareOTF" charset="-127"/>
              <a:ea typeface="NanumSquareOTF" charset="-127"/>
              <a:cs typeface="NanumSquare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174851"/>
      </p:ext>
    </p:extLst>
  </p:cSld>
  <p:clrMapOvr>
    <a:masterClrMapping/>
  </p:clrMapOvr>
  <p:transition spd="med" advClick="0" advTm="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9200" y="521296"/>
            <a:ext cx="21973184" cy="21390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취약점 </a:t>
            </a:r>
            <a:r>
              <a:rPr lang="en-US" altLang="ko-KR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DB </a:t>
            </a:r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커뮤니티 게시판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18825" y="3504399"/>
            <a:ext cx="17750715" cy="7665597"/>
            <a:chOff x="612130" y="2791388"/>
            <a:chExt cx="22393662" cy="9670641"/>
          </a:xfrm>
        </p:grpSpPr>
        <p:pic>
          <p:nvPicPr>
            <p:cNvPr id="10" name="그림 9" descr="스크린샷이(가) 표시된 사진&#10;&#10;매우 높은 신뢰도로 생성된 설명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0" y="2955511"/>
              <a:ext cx="10800000" cy="332668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" name="그림 11" descr="스크린샷이(가) 표시된 사진&#10;&#10;매우 높은 신뢰도로 생성된 설명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5792" y="2791388"/>
              <a:ext cx="10800000" cy="47975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그림 13" descr="스크린샷이(가) 표시된 사진&#10;&#10;매우 높은 신뢰도로 생성된 설명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0" y="7938038"/>
              <a:ext cx="10800000" cy="45239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6" name="그림 15" descr="스크린샷이(가) 표시된 사진&#10;&#10;매우 높은 신뢰도로 생성된 설명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5790" y="8653779"/>
              <a:ext cx="10800000" cy="33476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8" name="TextBox 17"/>
          <p:cNvSpPr txBox="1"/>
          <p:nvPr/>
        </p:nvSpPr>
        <p:spPr>
          <a:xfrm>
            <a:off x="18581409" y="4775786"/>
            <a:ext cx="5539978" cy="5062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게시판 운영을</a:t>
            </a:r>
            <a:r>
              <a:rPr lang="en-US" altLang="ko-KR" sz="5400" b="1" dirty="0">
                <a:latin typeface="NanumSquareOTF Bold" charset="-127"/>
                <a:ea typeface="NanumSquareOTF Bold" charset="-127"/>
              </a:rPr>
              <a:t> </a:t>
            </a:r>
            <a:r>
              <a:rPr lang="ko-KR" altLang="en-US" sz="5400" b="1" dirty="0">
                <a:latin typeface="NanumSquareOTF Bold" charset="-127"/>
                <a:ea typeface="NanumSquareOTF Bold" charset="-127"/>
              </a:rPr>
              <a:t>통해</a:t>
            </a:r>
            <a:endParaRPr lang="en-US" altLang="ko-KR" sz="5400" b="1" dirty="0">
              <a:latin typeface="NanumSquareOTF Bold" charset="-127"/>
              <a:ea typeface="NanumSquareOTF Bold" charset="-127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보안 커뮤니티 형성</a:t>
            </a:r>
            <a:endParaRPr kumimoji="0" lang="en-US" altLang="ko-KR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5400" b="1" dirty="0">
              <a:latin typeface="NanumSquareOTF Bold" charset="-127"/>
              <a:ea typeface="NanumSquareOTF Bold" charset="-127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5400" b="1" dirty="0">
              <a:latin typeface="NanumSquareOTF Bold" charset="-127"/>
              <a:ea typeface="NanumSquareOTF Bold" charset="-127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점검 모듈</a:t>
            </a:r>
            <a:endParaRPr kumimoji="0" lang="en-US" altLang="ko-KR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DB</a:t>
            </a:r>
            <a:r>
              <a:rPr lang="en-US" altLang="ko-KR" sz="5400" b="1" dirty="0">
                <a:latin typeface="NanumSquareOTF Bold" charset="-127"/>
                <a:ea typeface="NanumSquareOTF Bold" charset="-127"/>
              </a:rPr>
              <a:t> </a:t>
            </a:r>
            <a:r>
              <a:rPr lang="ko-KR" altLang="en-US" sz="5400" b="1" dirty="0">
                <a:latin typeface="NanumSquareOTF Bold" charset="-127"/>
                <a:ea typeface="NanumSquareOTF Bold" charset="-127"/>
              </a:rPr>
              <a:t>구성의 확장성</a:t>
            </a:r>
            <a:endParaRPr kumimoji="0" lang="ko-KR" altLang="en-US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80984188"/>
      </p:ext>
    </p:extLst>
  </p:cSld>
  <p:clrMapOvr>
    <a:masterClrMapping/>
  </p:clrMapOvr>
  <p:transition spd="med" advClick="0" advTm="9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9491800" y="216448"/>
            <a:ext cx="2165125" cy="2165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15951" y="6507357"/>
            <a:ext cx="5245092" cy="524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3762792" y="-2621927"/>
            <a:ext cx="4814161" cy="481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rot="10800000">
            <a:off x="187917" y="-148505"/>
            <a:ext cx="2514712" cy="25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0985709" y="7446225"/>
            <a:ext cx="8607233" cy="860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051961" y="7669448"/>
            <a:ext cx="2391533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887077" y="12228783"/>
            <a:ext cx="2391532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Picture Placeholder 2"/>
          <p:cNvSpPr txBox="1">
            <a:spLocks/>
          </p:cNvSpPr>
          <p:nvPr/>
        </p:nvSpPr>
        <p:spPr>
          <a:xfrm>
            <a:off x="15988716" y="243991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7" name="Picture Placeholder 2"/>
          <p:cNvSpPr txBox="1">
            <a:spLocks/>
          </p:cNvSpPr>
          <p:nvPr/>
        </p:nvSpPr>
        <p:spPr>
          <a:xfrm>
            <a:off x="6997712" y="-1393560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</p:spPr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1"/>
          </p:nvPr>
        </p:nvSpPr>
        <p:spPr/>
      </p:sp>
      <p:grpSp>
        <p:nvGrpSpPr>
          <p:cNvPr id="2" name="Group 1"/>
          <p:cNvGrpSpPr/>
          <p:nvPr/>
        </p:nvGrpSpPr>
        <p:grpSpPr>
          <a:xfrm>
            <a:off x="-4203048" y="-6171762"/>
            <a:ext cx="33142155" cy="23388336"/>
            <a:chOff x="-4199724" y="-6161223"/>
            <a:chExt cx="33142155" cy="23388336"/>
          </a:xfrm>
        </p:grpSpPr>
        <p:sp>
          <p:nvSpPr>
            <p:cNvPr id="328" name="Shape 328"/>
            <p:cNvSpPr/>
            <p:nvPr/>
          </p:nvSpPr>
          <p:spPr>
            <a:xfrm rot="10800000">
              <a:off x="1563905" y="2535998"/>
              <a:ext cx="8955437" cy="895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8512717" y="-163436"/>
              <a:ext cx="7375149" cy="737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 rot="10800000">
              <a:off x="13820466" y="2453565"/>
              <a:ext cx="4715399" cy="471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rot="10800000">
              <a:off x="8449638" y="7452272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7340646" y="7894923"/>
              <a:ext cx="7152549" cy="715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6499698" y="-2593520"/>
              <a:ext cx="9805233" cy="98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6997712" y="10286873"/>
              <a:ext cx="2391533" cy="23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621027" y="10517020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10800000">
              <a:off x="19986994" y="7453776"/>
              <a:ext cx="8955437" cy="89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7701399" y="7658697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10800000">
              <a:off x="17688699" y="12081391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0800000">
              <a:off x="12380387" y="-389603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17585389" y="-389603"/>
              <a:ext cx="2391532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10800000">
              <a:off x="22886657" y="-266074"/>
              <a:ext cx="3156111" cy="315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6295004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199724" y="-964762"/>
              <a:ext cx="7375148" cy="7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792355" y="-6161223"/>
              <a:ext cx="8461580" cy="846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0800000">
              <a:off x="-2891015" y="6622087"/>
              <a:ext cx="5819996" cy="58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589813" y="11982021"/>
              <a:ext cx="5245092" cy="524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10800000">
              <a:off x="5595627" y="13125389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221449" y="13342836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-783512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" name="Shape 74"/>
          <p:cNvSpPr txBox="1">
            <a:spLocks/>
          </p:cNvSpPr>
          <p:nvPr/>
        </p:nvSpPr>
        <p:spPr>
          <a:xfrm>
            <a:off x="5966204" y="5698372"/>
            <a:ext cx="12638437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/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활용방안 및 기대 효과</a:t>
            </a:r>
            <a:endParaRPr 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59276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93"/>
          <p:cNvGrpSpPr/>
          <p:nvPr/>
        </p:nvGrpSpPr>
        <p:grpSpPr>
          <a:xfrm>
            <a:off x="463890" y="2286278"/>
            <a:ext cx="6790214" cy="1440000"/>
            <a:chOff x="0" y="0"/>
            <a:chExt cx="4802986" cy="1388911"/>
          </a:xfrm>
        </p:grpSpPr>
        <p:grpSp>
          <p:nvGrpSpPr>
            <p:cNvPr id="8" name="Group 291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10" name="Shape 289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4400" b="1" dirty="0">
                  <a:latin typeface="NanumSquareOTF Bold" charset="-127"/>
                  <a:ea typeface="NanumSquareOTF Bold" charset="-127"/>
                </a:endParaRPr>
              </a:p>
            </p:txBody>
          </p:sp>
          <p:sp>
            <p:nvSpPr>
              <p:cNvPr id="11" name="Shape 290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4400" b="1" dirty="0">
                  <a:latin typeface="NanumSquareOTF Bold" charset="-127"/>
                  <a:ea typeface="NanumSquareOTF Bold" charset="-127"/>
                </a:endParaRPr>
              </a:p>
            </p:txBody>
          </p:sp>
        </p:grpSp>
        <p:sp>
          <p:nvSpPr>
            <p:cNvPr id="9" name="Shape 292"/>
            <p:cNvSpPr/>
            <p:nvPr/>
          </p:nvSpPr>
          <p:spPr>
            <a:xfrm>
              <a:off x="147430" y="253336"/>
              <a:ext cx="4615973" cy="66792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ko-KR" altLang="en-US" sz="40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보안에 미숙한 개발자들의 검정</a:t>
              </a:r>
              <a:endParaRPr sz="4000" b="1" dirty="0">
                <a:solidFill>
                  <a:schemeClr val="accent1"/>
                </a:solidFill>
                <a:latin typeface="NanumSquareOTF Bold" charset="-127"/>
                <a:ea typeface="NanumSquareOTF Bold" charset="-127"/>
              </a:endParaRPr>
            </a:p>
          </p:txBody>
        </p:sp>
      </p:grpSp>
      <p:grpSp>
        <p:nvGrpSpPr>
          <p:cNvPr id="13" name="Group 300"/>
          <p:cNvGrpSpPr/>
          <p:nvPr/>
        </p:nvGrpSpPr>
        <p:grpSpPr>
          <a:xfrm>
            <a:off x="8251913" y="2286278"/>
            <a:ext cx="8328209" cy="1440000"/>
            <a:chOff x="0" y="0"/>
            <a:chExt cx="4875755" cy="1388911"/>
          </a:xfrm>
        </p:grpSpPr>
        <p:grpSp>
          <p:nvGrpSpPr>
            <p:cNvPr id="15" name="Group 298"/>
            <p:cNvGrpSpPr/>
            <p:nvPr/>
          </p:nvGrpSpPr>
          <p:grpSpPr>
            <a:xfrm>
              <a:off x="0" y="0"/>
              <a:ext cx="4802986" cy="1388911"/>
              <a:chOff x="0" y="0"/>
              <a:chExt cx="4802985" cy="1388910"/>
            </a:xfrm>
          </p:grpSpPr>
          <p:sp>
            <p:nvSpPr>
              <p:cNvPr id="17" name="Shape 296"/>
              <p:cNvSpPr/>
              <p:nvPr/>
            </p:nvSpPr>
            <p:spPr>
              <a:xfrm>
                <a:off x="0" y="0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4400" b="1" dirty="0">
                  <a:latin typeface="NanumSquareOTF Bold" charset="-127"/>
                  <a:ea typeface="NanumSquareOTF Bold" charset="-127"/>
                </a:endParaRPr>
              </a:p>
            </p:txBody>
          </p:sp>
          <p:sp>
            <p:nvSpPr>
              <p:cNvPr id="18" name="Shape 297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4400" b="1" dirty="0">
                  <a:latin typeface="NanumSquareOTF Bold" charset="-127"/>
                  <a:ea typeface="NanumSquareOTF Bold" charset="-127"/>
                </a:endParaRPr>
              </a:p>
            </p:txBody>
          </p:sp>
        </p:grpSp>
        <p:sp>
          <p:nvSpPr>
            <p:cNvPr id="16" name="Shape 299"/>
            <p:cNvSpPr/>
            <p:nvPr/>
          </p:nvSpPr>
          <p:spPr>
            <a:xfrm>
              <a:off x="35079" y="253336"/>
              <a:ext cx="4840676" cy="66792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ko-KR" altLang="en-US" sz="40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파워 유저가 자신의 </a:t>
              </a:r>
              <a:r>
                <a:rPr lang="en-US" altLang="ko-KR" sz="4000" b="1" dirty="0" err="1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IoT</a:t>
              </a:r>
              <a:r>
                <a:rPr lang="en-US" altLang="ko-KR" sz="40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 </a:t>
              </a:r>
              <a:r>
                <a:rPr lang="ko-KR" altLang="en-US" sz="40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디바이스 검사</a:t>
              </a:r>
              <a:endParaRPr sz="4000" b="1" dirty="0">
                <a:solidFill>
                  <a:schemeClr val="accent1"/>
                </a:solidFill>
                <a:latin typeface="NanumSquareOTF Bold" charset="-127"/>
                <a:ea typeface="NanumSquareOTF Bold" charset="-127"/>
              </a:endParaRPr>
            </a:p>
          </p:txBody>
        </p:sp>
      </p:grpSp>
      <p:grpSp>
        <p:nvGrpSpPr>
          <p:cNvPr id="20" name="Group 307"/>
          <p:cNvGrpSpPr/>
          <p:nvPr/>
        </p:nvGrpSpPr>
        <p:grpSpPr>
          <a:xfrm>
            <a:off x="17356372" y="2286277"/>
            <a:ext cx="6184553" cy="1204916"/>
            <a:chOff x="1" y="1"/>
            <a:chExt cx="4802987" cy="1233191"/>
          </a:xfrm>
        </p:grpSpPr>
        <p:grpSp>
          <p:nvGrpSpPr>
            <p:cNvPr id="22" name="Group 305"/>
            <p:cNvGrpSpPr/>
            <p:nvPr/>
          </p:nvGrpSpPr>
          <p:grpSpPr>
            <a:xfrm>
              <a:off x="1" y="1"/>
              <a:ext cx="4802987" cy="1233191"/>
              <a:chOff x="1" y="1"/>
              <a:chExt cx="4802986" cy="1233190"/>
            </a:xfrm>
          </p:grpSpPr>
          <p:sp>
            <p:nvSpPr>
              <p:cNvPr id="24" name="Shape 303"/>
              <p:cNvSpPr/>
              <p:nvPr/>
            </p:nvSpPr>
            <p:spPr>
              <a:xfrm>
                <a:off x="1" y="1"/>
                <a:ext cx="4802986" cy="1162166"/>
              </a:xfrm>
              <a:prstGeom prst="roundRect">
                <a:avLst>
                  <a:gd name="adj" fmla="val 10559"/>
                </a:avLst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4400" b="1" dirty="0">
                  <a:latin typeface="NanumSquareOTF Bold" charset="-127"/>
                  <a:ea typeface="NanumSquareOTF Bold" charset="-127"/>
                </a:endParaRPr>
              </a:p>
            </p:txBody>
          </p:sp>
          <p:sp>
            <p:nvSpPr>
              <p:cNvPr id="25" name="Shape 304"/>
              <p:cNvSpPr/>
              <p:nvPr/>
            </p:nvSpPr>
            <p:spPr>
              <a:xfrm rot="18900000">
                <a:off x="2025552" y="481309"/>
                <a:ext cx="751882" cy="751882"/>
              </a:xfrm>
              <a:prstGeom prst="rect">
                <a:avLst/>
              </a:prstGeom>
              <a:solidFill>
                <a:schemeClr val="accent3"/>
              </a:solidFill>
              <a:ln w="3175" cap="flat">
                <a:solidFill>
                  <a:schemeClr val="accent3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4400" b="1" dirty="0">
                  <a:latin typeface="NanumSquareOTF Bold" charset="-127"/>
                  <a:ea typeface="NanumSquareOTF Bold" charset="-127"/>
                </a:endParaRPr>
              </a:p>
            </p:txBody>
          </p:sp>
        </p:grpSp>
        <p:sp>
          <p:nvSpPr>
            <p:cNvPr id="23" name="Shape 306"/>
            <p:cNvSpPr/>
            <p:nvPr/>
          </p:nvSpPr>
          <p:spPr>
            <a:xfrm>
              <a:off x="233875" y="232927"/>
              <a:ext cx="4443079" cy="70874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>
                  <a:solidFill>
                    <a:srgbClr val="42C0A0"/>
                  </a:solidFill>
                </a:defRPr>
              </a:lvl1pPr>
            </a:lstStyle>
            <a:p>
              <a:r>
                <a:rPr lang="ko-KR" altLang="en-US" sz="40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취약점 관련 커뮤니티  형성</a:t>
              </a:r>
              <a:endParaRPr sz="4000" b="1" dirty="0">
                <a:solidFill>
                  <a:schemeClr val="accent1"/>
                </a:solidFill>
                <a:latin typeface="NanumSquareOTF Bold" charset="-127"/>
                <a:ea typeface="NanumSquareOTF Bold" charset="-127"/>
              </a:endParaRPr>
            </a:p>
          </p:txBody>
        </p:sp>
      </p:grpSp>
      <p:pic>
        <p:nvPicPr>
          <p:cNvPr id="34" name="그림 33" descr="물건이(가) 표시된 사진&#10;&#10;매우 높은 신뢰도로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8" y="4618376"/>
            <a:ext cx="6073666" cy="6073666"/>
          </a:xfrm>
          <a:prstGeom prst="rect">
            <a:avLst/>
          </a:prstGeom>
        </p:spPr>
      </p:pic>
      <p:pic>
        <p:nvPicPr>
          <p:cNvPr id="40" name="Picture 2" descr="http://www.introducethenew.com/wp-content/uploads/2014/04/NES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7" t="-2533" r="-253" b="-1"/>
          <a:stretch/>
        </p:blipFill>
        <p:spPr bwMode="auto">
          <a:xfrm>
            <a:off x="9906144" y="7100917"/>
            <a:ext cx="3297361" cy="301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822" y="4953195"/>
            <a:ext cx="2934007" cy="192269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438" y="6714985"/>
            <a:ext cx="1869897" cy="222119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851" y="8111080"/>
            <a:ext cx="2251472" cy="225147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60" y="4838235"/>
            <a:ext cx="3373740" cy="1511055"/>
          </a:xfrm>
          <a:prstGeom prst="rect">
            <a:avLst/>
          </a:prstGeom>
        </p:spPr>
      </p:pic>
      <p:pic>
        <p:nvPicPr>
          <p:cNvPr id="49" name="그림 48" descr="클립아트이(가) 표시된 사진&#10;&#10;높은 신뢰도로 생성된 설명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282" b="95631" l="7778" r="90000">
                        <a14:foregroundMark x1="7778" y1="33981" x2="7778" y2="33981"/>
                        <a14:foregroundMark x1="51944" y1="7524" x2="51944" y2="7524"/>
                        <a14:foregroundMark x1="41944" y1="92718" x2="41944" y2="92718"/>
                        <a14:foregroundMark x1="50556" y1="95631" x2="50556" y2="95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913" y="3795254"/>
            <a:ext cx="2743438" cy="313971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7238633" y="4319854"/>
            <a:ext cx="6420027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Infinite Justice" panose="02000000000000000000" pitchFamily="2" charset="0"/>
                <a:sym typeface="Roboto Regular"/>
              </a:rPr>
              <a:t>SOS finder</a:t>
            </a:r>
            <a:endParaRPr kumimoji="0" lang="ko-KR" altLang="en-US" sz="80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Infinite Justice" panose="02000000000000000000" pitchFamily="2" charset="0"/>
              <a:sym typeface="Roboto Regular"/>
            </a:endParaRPr>
          </a:p>
        </p:txBody>
      </p:sp>
      <p:pic>
        <p:nvPicPr>
          <p:cNvPr id="56" name="그림 55" descr="물건이(가) 표시된 사진&#10;&#10;높은 신뢰도로 생성된 설명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1"/>
          <a:stretch/>
        </p:blipFill>
        <p:spPr>
          <a:xfrm>
            <a:off x="17556028" y="7909560"/>
            <a:ext cx="5919847" cy="2620921"/>
          </a:xfrm>
          <a:prstGeom prst="rect">
            <a:avLst/>
          </a:prstGeom>
        </p:spPr>
      </p:pic>
      <p:pic>
        <p:nvPicPr>
          <p:cNvPr id="55" name="그림 54" descr="물건이(가) 표시된 사진&#10;&#10;높은 신뢰도로 생성된 설명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" t="16231" r="69685"/>
          <a:stretch/>
        </p:blipFill>
        <p:spPr>
          <a:xfrm>
            <a:off x="18451138" y="6073134"/>
            <a:ext cx="3514292" cy="20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00853"/>
      </p:ext>
    </p:extLst>
  </p:cSld>
  <p:clrMapOvr>
    <a:masterClrMapping/>
  </p:clrMapOvr>
  <p:transition spd="med" advClick="0" advTm="6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9491800" y="216448"/>
            <a:ext cx="2165125" cy="2165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15951" y="6507357"/>
            <a:ext cx="5245092" cy="524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3762792" y="-2621927"/>
            <a:ext cx="4814161" cy="481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rot="10800000">
            <a:off x="187917" y="-148505"/>
            <a:ext cx="2514712" cy="25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0985709" y="7446225"/>
            <a:ext cx="8607233" cy="860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051961" y="7669448"/>
            <a:ext cx="2391533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887077" y="12228783"/>
            <a:ext cx="2391532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Picture Placeholder 2"/>
          <p:cNvSpPr txBox="1">
            <a:spLocks/>
          </p:cNvSpPr>
          <p:nvPr/>
        </p:nvSpPr>
        <p:spPr>
          <a:xfrm>
            <a:off x="15988716" y="243991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7" name="Picture Placeholder 2"/>
          <p:cNvSpPr txBox="1">
            <a:spLocks/>
          </p:cNvSpPr>
          <p:nvPr/>
        </p:nvSpPr>
        <p:spPr>
          <a:xfrm>
            <a:off x="6997712" y="-1393560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</p:spPr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1"/>
          </p:nvPr>
        </p:nvSpPr>
        <p:spPr/>
      </p:sp>
      <p:grpSp>
        <p:nvGrpSpPr>
          <p:cNvPr id="2" name="Group 1"/>
          <p:cNvGrpSpPr/>
          <p:nvPr/>
        </p:nvGrpSpPr>
        <p:grpSpPr>
          <a:xfrm>
            <a:off x="-4203048" y="-6171762"/>
            <a:ext cx="33142155" cy="23388336"/>
            <a:chOff x="-4199724" y="-6161223"/>
            <a:chExt cx="33142155" cy="23388336"/>
          </a:xfrm>
        </p:grpSpPr>
        <p:sp>
          <p:nvSpPr>
            <p:cNvPr id="328" name="Shape 328"/>
            <p:cNvSpPr/>
            <p:nvPr/>
          </p:nvSpPr>
          <p:spPr>
            <a:xfrm rot="10800000">
              <a:off x="1563905" y="2535998"/>
              <a:ext cx="8955437" cy="895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8512717" y="-163436"/>
              <a:ext cx="7375149" cy="737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 rot="10800000">
              <a:off x="13820466" y="2453565"/>
              <a:ext cx="4715399" cy="471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rot="10800000">
              <a:off x="8449638" y="7452272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7340646" y="7894923"/>
              <a:ext cx="7152549" cy="715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6499698" y="-2593520"/>
              <a:ext cx="9805233" cy="98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6997712" y="10286873"/>
              <a:ext cx="2391533" cy="23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621027" y="10517020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10800000">
              <a:off x="19986994" y="7453776"/>
              <a:ext cx="8955437" cy="89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7701399" y="7658697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10800000">
              <a:off x="17688699" y="12081391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0800000">
              <a:off x="12380387" y="-389603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17585389" y="-389603"/>
              <a:ext cx="2391532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10800000">
              <a:off x="22886657" y="-266074"/>
              <a:ext cx="3156111" cy="315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6295004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199724" y="-964762"/>
              <a:ext cx="7375148" cy="7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792355" y="-6161223"/>
              <a:ext cx="8461580" cy="846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0800000">
              <a:off x="-2891015" y="6622087"/>
              <a:ext cx="5819996" cy="58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589813" y="11982021"/>
              <a:ext cx="5245092" cy="524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10800000">
              <a:off x="5595627" y="13125389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221449" y="13342836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-783512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" name="Shape 74"/>
          <p:cNvSpPr txBox="1">
            <a:spLocks/>
          </p:cNvSpPr>
          <p:nvPr/>
        </p:nvSpPr>
        <p:spPr>
          <a:xfrm>
            <a:off x="5966204" y="5698372"/>
            <a:ext cx="12638437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/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시연 </a:t>
            </a:r>
            <a:r>
              <a:rPr lang="ko-KR" altLang="en-US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동영상</a:t>
            </a:r>
            <a:endParaRPr 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968083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9491800" y="216448"/>
            <a:ext cx="2165125" cy="2165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15951" y="6507357"/>
            <a:ext cx="5245092" cy="524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3762792" y="-2621927"/>
            <a:ext cx="4814161" cy="481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rot="10800000">
            <a:off x="187917" y="-148505"/>
            <a:ext cx="2514712" cy="25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0985709" y="7446225"/>
            <a:ext cx="8607233" cy="860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051961" y="7669448"/>
            <a:ext cx="2391533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887077" y="12228783"/>
            <a:ext cx="2391532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Picture Placeholder 2"/>
          <p:cNvSpPr txBox="1">
            <a:spLocks/>
          </p:cNvSpPr>
          <p:nvPr/>
        </p:nvSpPr>
        <p:spPr>
          <a:xfrm>
            <a:off x="15988716" y="243991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7" name="Picture Placeholder 2"/>
          <p:cNvSpPr txBox="1">
            <a:spLocks/>
          </p:cNvSpPr>
          <p:nvPr/>
        </p:nvSpPr>
        <p:spPr>
          <a:xfrm>
            <a:off x="6997712" y="-1393560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</p:spPr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1"/>
          </p:nvPr>
        </p:nvSpPr>
        <p:spPr/>
      </p:sp>
      <p:grpSp>
        <p:nvGrpSpPr>
          <p:cNvPr id="2" name="Group 1"/>
          <p:cNvGrpSpPr/>
          <p:nvPr/>
        </p:nvGrpSpPr>
        <p:grpSpPr>
          <a:xfrm>
            <a:off x="-4203048" y="-6171762"/>
            <a:ext cx="33142155" cy="23388336"/>
            <a:chOff x="-4199724" y="-6161223"/>
            <a:chExt cx="33142155" cy="23388336"/>
          </a:xfrm>
        </p:grpSpPr>
        <p:sp>
          <p:nvSpPr>
            <p:cNvPr id="328" name="Shape 328"/>
            <p:cNvSpPr/>
            <p:nvPr/>
          </p:nvSpPr>
          <p:spPr>
            <a:xfrm rot="10800000">
              <a:off x="1563905" y="2535998"/>
              <a:ext cx="8955437" cy="895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8512717" y="-163436"/>
              <a:ext cx="7375149" cy="737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 rot="10800000">
              <a:off x="13820466" y="2453565"/>
              <a:ext cx="4715399" cy="471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rot="10800000">
              <a:off x="8449638" y="7452272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7340646" y="7894923"/>
              <a:ext cx="7152549" cy="715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6499698" y="-2593520"/>
              <a:ext cx="9805233" cy="98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6997712" y="10286873"/>
              <a:ext cx="2391533" cy="23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621027" y="10517020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10800000">
              <a:off x="19986994" y="7453776"/>
              <a:ext cx="8955437" cy="89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7701399" y="7658697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10800000">
              <a:off x="17688699" y="12081391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0800000">
              <a:off x="12380387" y="-389603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17585389" y="-389603"/>
              <a:ext cx="2391532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10800000">
              <a:off x="22886657" y="-266074"/>
              <a:ext cx="3156111" cy="315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6295004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199724" y="-964762"/>
              <a:ext cx="7375148" cy="7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792355" y="-6161223"/>
              <a:ext cx="8461580" cy="846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0800000">
              <a:off x="-2891015" y="6622087"/>
              <a:ext cx="5819996" cy="58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589813" y="11982021"/>
              <a:ext cx="5245092" cy="524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10800000">
              <a:off x="5595627" y="13125389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221449" y="13342836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-783512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" name="Shape 74"/>
          <p:cNvSpPr txBox="1">
            <a:spLocks/>
          </p:cNvSpPr>
          <p:nvPr/>
        </p:nvSpPr>
        <p:spPr>
          <a:xfrm>
            <a:off x="5966204" y="5698372"/>
            <a:ext cx="12638437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/>
            <a:r>
              <a:rPr lang="ko-KR" altLang="en-US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코드 소개</a:t>
            </a:r>
            <a:endParaRPr 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65979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9491800" y="216448"/>
            <a:ext cx="2165125" cy="2165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15951" y="6507357"/>
            <a:ext cx="5245092" cy="524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3762792" y="-2621927"/>
            <a:ext cx="4814161" cy="481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rot="10800000">
            <a:off x="187917" y="-148505"/>
            <a:ext cx="2514712" cy="25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0985709" y="7446225"/>
            <a:ext cx="8607233" cy="860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051961" y="7669448"/>
            <a:ext cx="2391533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887077" y="12228783"/>
            <a:ext cx="2391532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Picture Placeholder 2"/>
          <p:cNvSpPr txBox="1">
            <a:spLocks/>
          </p:cNvSpPr>
          <p:nvPr/>
        </p:nvSpPr>
        <p:spPr>
          <a:xfrm>
            <a:off x="15988716" y="243991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7" name="Picture Placeholder 2"/>
          <p:cNvSpPr txBox="1">
            <a:spLocks/>
          </p:cNvSpPr>
          <p:nvPr/>
        </p:nvSpPr>
        <p:spPr>
          <a:xfrm>
            <a:off x="6997712" y="-1393560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</p:spPr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1"/>
          </p:nvPr>
        </p:nvSpPr>
        <p:spPr/>
      </p:sp>
      <p:grpSp>
        <p:nvGrpSpPr>
          <p:cNvPr id="2" name="Group 1"/>
          <p:cNvGrpSpPr/>
          <p:nvPr/>
        </p:nvGrpSpPr>
        <p:grpSpPr>
          <a:xfrm>
            <a:off x="-4203048" y="-6171762"/>
            <a:ext cx="33142155" cy="23388336"/>
            <a:chOff x="-4199724" y="-6161223"/>
            <a:chExt cx="33142155" cy="23388336"/>
          </a:xfrm>
        </p:grpSpPr>
        <p:sp>
          <p:nvSpPr>
            <p:cNvPr id="328" name="Shape 328"/>
            <p:cNvSpPr/>
            <p:nvPr/>
          </p:nvSpPr>
          <p:spPr>
            <a:xfrm rot="10800000">
              <a:off x="1563905" y="2535998"/>
              <a:ext cx="8955437" cy="895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8512717" y="-163436"/>
              <a:ext cx="7375149" cy="737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 rot="10800000">
              <a:off x="13820466" y="2453565"/>
              <a:ext cx="4715399" cy="471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rot="10800000">
              <a:off x="8449638" y="7452272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7340646" y="7894923"/>
              <a:ext cx="7152549" cy="715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6499698" y="-2593520"/>
              <a:ext cx="9805233" cy="98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6997712" y="10286873"/>
              <a:ext cx="2391533" cy="23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621027" y="10517020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10800000">
              <a:off x="19986994" y="7453776"/>
              <a:ext cx="8955437" cy="89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7701399" y="7658697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10800000">
              <a:off x="17688699" y="12081391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0800000">
              <a:off x="12380387" y="-389603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17585389" y="-389603"/>
              <a:ext cx="2391532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10800000">
              <a:off x="22886657" y="-266074"/>
              <a:ext cx="3156111" cy="315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6295004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199724" y="-964762"/>
              <a:ext cx="7375148" cy="7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792355" y="-6161223"/>
              <a:ext cx="8461580" cy="846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0800000">
              <a:off x="-2891015" y="6622087"/>
              <a:ext cx="5819996" cy="58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589813" y="11982021"/>
              <a:ext cx="5245092" cy="524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10800000">
              <a:off x="5595627" y="13125389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221449" y="13342836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-783512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" name="Shape 74"/>
          <p:cNvSpPr txBox="1">
            <a:spLocks/>
          </p:cNvSpPr>
          <p:nvPr/>
        </p:nvSpPr>
        <p:spPr>
          <a:xfrm>
            <a:off x="5966204" y="5698372"/>
            <a:ext cx="12638437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/>
            <a:r>
              <a:rPr lang="ko-KR" altLang="en-US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보완점 및 추가할 기능</a:t>
            </a:r>
            <a:endParaRPr 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660748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9199" y="521296"/>
            <a:ext cx="21973184" cy="21390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altLang="ko-KR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1.</a:t>
            </a:r>
            <a:r>
              <a:rPr lang="ko-KR" altLang="en-US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 코드 보완사항 </a:t>
            </a:r>
            <a:r>
              <a:rPr lang="en-US" altLang="ko-KR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(1)</a:t>
            </a:r>
            <a:endParaRPr lang="ko-KR" alt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219199" y="2660324"/>
            <a:ext cx="9227128" cy="8463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ko-KR" altLang="en-US" sz="5000" b="1" dirty="0" smtClean="0">
                <a:latin typeface="NanumSquareOTF" charset="-127"/>
                <a:ea typeface="NanumSquareOTF" charset="-127"/>
                <a:cs typeface="NanumSquareOTF" charset="-127"/>
              </a:rPr>
              <a:t>모듈 코드</a:t>
            </a:r>
            <a:r>
              <a:rPr lang="en-US" altLang="ko-KR" sz="5000" b="1" dirty="0">
                <a:latin typeface="NanumSquareOTF" charset="-127"/>
                <a:ea typeface="NanumSquareOTF" charset="-127"/>
                <a:cs typeface="NanumSquareOTF" charset="-127"/>
              </a:rPr>
              <a:t>(C</a:t>
            </a:r>
            <a:r>
              <a:rPr lang="en-US" altLang="ko-KR" sz="5000" b="1" dirty="0" smtClean="0">
                <a:latin typeface="NanumSquareOTF" charset="-127"/>
                <a:ea typeface="NanumSquareOTF" charset="-127"/>
                <a:cs typeface="NanumSquareOTF" charset="-127"/>
              </a:rPr>
              <a:t>++)</a:t>
            </a:r>
            <a:r>
              <a:rPr lang="ko-KR" altLang="en-US" sz="5000" b="1" dirty="0" smtClean="0">
                <a:latin typeface="NanumSquareOTF" charset="-127"/>
                <a:ea typeface="NanumSquareOTF" charset="-127"/>
                <a:cs typeface="NanumSquareOTF" charset="-127"/>
              </a:rPr>
              <a:t> 리팩토링</a:t>
            </a:r>
            <a:endParaRPr kumimoji="0" lang="ko-KR" altLang="en-US" sz="50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" charset="-127"/>
              <a:ea typeface="NanumSquareOTF" charset="-127"/>
              <a:cs typeface="NanumSquareOTF" charset="-127"/>
              <a:sym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20"/>
          <a:stretch/>
        </p:blipFill>
        <p:spPr>
          <a:xfrm>
            <a:off x="2727067" y="3966877"/>
            <a:ext cx="5256349" cy="902171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텍스트 상자 5"/>
          <p:cNvSpPr txBox="1"/>
          <p:nvPr/>
        </p:nvSpPr>
        <p:spPr>
          <a:xfrm>
            <a:off x="1940197" y="7323570"/>
            <a:ext cx="6830088" cy="1154162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ko-KR" altLang="en-US" sz="7000" b="1" dirty="0" smtClean="0">
                <a:solidFill>
                  <a:srgbClr val="FF0000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조건문 단순화</a:t>
            </a:r>
            <a:endParaRPr kumimoji="0" lang="ko-KR" altLang="en-US" sz="7000" b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NanumSquareOTF ExtraBold" charset="-127"/>
              <a:ea typeface="NanumSquareOTF ExtraBold" charset="-127"/>
              <a:cs typeface="NanumSquareOTF ExtraBold" charset="-127"/>
              <a:sym typeface="Roboto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155" y="2660324"/>
            <a:ext cx="7454811" cy="10136853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181" y="3966877"/>
            <a:ext cx="9573047" cy="792074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11755616" y="7247044"/>
            <a:ext cx="8642538" cy="1154162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ko-KR" altLang="en-US" sz="7000" b="1" dirty="0" smtClean="0">
                <a:solidFill>
                  <a:srgbClr val="FF0000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긴 함수의 단순화</a:t>
            </a:r>
            <a:endParaRPr kumimoji="0" lang="ko-KR" altLang="en-US" sz="7000" b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NanumSquareOTF ExtraBold" charset="-127"/>
              <a:ea typeface="NanumSquareOTF ExtraBold" charset="-127"/>
              <a:cs typeface="NanumSquareOTF ExtraBold" charset="-127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21373706"/>
      </p:ext>
    </p:extLst>
  </p:cSld>
  <p:clrMapOvr>
    <a:masterClrMapping/>
  </p:clrMapOvr>
  <p:transition spd="med" advClick="0" advTm="1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9200" y="521296"/>
            <a:ext cx="21973184" cy="21390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altLang="ko-KR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1.</a:t>
            </a:r>
            <a:r>
              <a:rPr lang="ko-KR" altLang="en-US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 코드 보완사항 </a:t>
            </a:r>
            <a:r>
              <a:rPr lang="en-US" altLang="ko-KR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(2)</a:t>
            </a:r>
            <a:endParaRPr lang="ko-KR" alt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884217" y="2660324"/>
            <a:ext cx="9227128" cy="8463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en-US" altLang="ko-KR" sz="5000" b="1" dirty="0" smtClean="0">
                <a:latin typeface="NanumSquareOTF" charset="-127"/>
                <a:ea typeface="NanumSquareOTF" charset="-127"/>
                <a:cs typeface="NanumSquareOTF" charset="-127"/>
              </a:rPr>
              <a:t>UI </a:t>
            </a:r>
            <a:r>
              <a:rPr lang="ko-KR" altLang="en-US" sz="5000" b="1" dirty="0" smtClean="0">
                <a:latin typeface="NanumSquareOTF" charset="-127"/>
                <a:ea typeface="NanumSquareOTF" charset="-127"/>
                <a:cs typeface="NanumSquareOTF" charset="-127"/>
              </a:rPr>
              <a:t>코드 </a:t>
            </a:r>
            <a:r>
              <a:rPr lang="en-US" altLang="ko-KR" sz="5000" b="1" dirty="0" smtClean="0">
                <a:latin typeface="NanumSquareOTF" charset="-127"/>
                <a:ea typeface="NanumSquareOTF" charset="-127"/>
                <a:cs typeface="NanumSquareOTF" charset="-127"/>
              </a:rPr>
              <a:t>(PHP &amp; HTML)</a:t>
            </a:r>
            <a:r>
              <a:rPr lang="ko-KR" altLang="en-US" sz="5000" b="1" dirty="0" smtClean="0">
                <a:latin typeface="NanumSquareOTF" charset="-127"/>
                <a:ea typeface="NanumSquareOTF" charset="-127"/>
                <a:cs typeface="NanumSquareOTF" charset="-127"/>
              </a:rPr>
              <a:t> 리팩토링</a:t>
            </a:r>
            <a:endParaRPr kumimoji="0" lang="ko-KR" altLang="en-US" sz="50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" charset="-127"/>
              <a:ea typeface="NanumSquareOTF" charset="-127"/>
              <a:cs typeface="NanumSquareOTF" charset="-127"/>
              <a:sym typeface="Roboto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59" y="3761145"/>
            <a:ext cx="16763011" cy="905670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7153828" y="6148971"/>
            <a:ext cx="11187671" cy="2846933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ko-KR" altLang="en-US" sz="9000" b="1" dirty="0" smtClean="0">
                <a:solidFill>
                  <a:srgbClr val="FF0000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인라인 형태의 코드</a:t>
            </a:r>
            <a:endParaRPr lang="en-US" altLang="ko-KR" sz="9000" b="1" dirty="0" smtClean="0">
              <a:solidFill>
                <a:srgbClr val="FF0000"/>
              </a:solidFill>
              <a:latin typeface="NanumSquareOTF ExtraBold" charset="-127"/>
              <a:ea typeface="NanumSquareOTF ExtraBold" charset="-127"/>
              <a:cs typeface="NanumSquareOTF ExtraBold" charset="-127"/>
            </a:endParaRPr>
          </a:p>
          <a:p>
            <a:pPr algn="ctr"/>
            <a:r>
              <a:rPr lang="ko-KR" altLang="en-US" sz="9000" b="1" dirty="0">
                <a:solidFill>
                  <a:srgbClr val="FF0000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→</a:t>
            </a:r>
            <a:r>
              <a:rPr lang="ko-KR" altLang="en-US" sz="9000" b="1" dirty="0" smtClean="0">
                <a:solidFill>
                  <a:srgbClr val="FF0000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 </a:t>
            </a:r>
            <a:r>
              <a:rPr lang="en-US" altLang="ko-KR" sz="9000" b="1" dirty="0" err="1" smtClean="0">
                <a:solidFill>
                  <a:srgbClr val="FF0000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css</a:t>
            </a:r>
            <a:r>
              <a:rPr lang="ko-KR" altLang="en-US" sz="9000" b="1" dirty="0" smtClean="0">
                <a:solidFill>
                  <a:srgbClr val="FF0000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 클래스화</a:t>
            </a:r>
            <a:endParaRPr kumimoji="0" lang="ko-KR" altLang="en-US" sz="9000" b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NanumSquareOTF ExtraBold" charset="-127"/>
              <a:ea typeface="NanumSquareOTF ExtraBold" charset="-127"/>
              <a:cs typeface="NanumSquareOTF ExtraBold" charset="-127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31416805"/>
      </p:ext>
    </p:extLst>
  </p:cSld>
  <p:clrMapOvr>
    <a:masterClrMapping/>
  </p:clrMapOvr>
  <p:transition spd="med" advClick="0" advTm="1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9200" y="521296"/>
            <a:ext cx="21973184" cy="21390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en-US" altLang="ko-KR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2.</a:t>
            </a:r>
            <a:r>
              <a:rPr lang="ko-KR" altLang="en-US" sz="96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 추가할 기능</a:t>
            </a:r>
            <a:endParaRPr lang="ko-KR" alt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4280393" y="2540191"/>
            <a:ext cx="4682836" cy="10002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000" b="1" dirty="0" smtClean="0">
                <a:solidFill>
                  <a:schemeClr val="accent2"/>
                </a:solidFill>
                <a:latin typeface="NanumSquareOTF" charset="-127"/>
                <a:ea typeface="NanumSquareOTF" charset="-127"/>
                <a:cs typeface="NanumSquareOTF" charset="-127"/>
              </a:rPr>
              <a:t>로그인 암호화</a:t>
            </a:r>
            <a:endParaRPr kumimoji="0" lang="ko-KR" altLang="en-US" sz="6000" b="1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NanumSquareOTF" charset="-127"/>
              <a:ea typeface="NanumSquareOTF" charset="-127"/>
              <a:cs typeface="NanumSquareOTF" charset="-127"/>
              <a:sym typeface="Roboto Regular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4533417" y="2540191"/>
            <a:ext cx="7248895" cy="10002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000" b="1" dirty="0" smtClean="0">
                <a:solidFill>
                  <a:schemeClr val="accent2"/>
                </a:solidFill>
                <a:latin typeface="NanumSquareOTF" charset="-127"/>
                <a:ea typeface="NanumSquareOTF" charset="-127"/>
                <a:cs typeface="NanumSquareOTF" charset="-127"/>
              </a:rPr>
              <a:t>서비스 튜토리얼 생성</a:t>
            </a:r>
            <a:endParaRPr kumimoji="0" lang="ko-KR" altLang="en-US" sz="6000" b="1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NanumSquareOTF" charset="-127"/>
              <a:ea typeface="NanumSquareOTF" charset="-127"/>
              <a:cs typeface="NanumSquareOTF" charset="-127"/>
              <a:sym typeface="Roboto Regular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95960" y="3838348"/>
            <a:ext cx="10227954" cy="8752114"/>
          </a:xfrm>
          <a:prstGeom prst="roundRect">
            <a:avLst/>
          </a:prstGeom>
          <a:solidFill>
            <a:srgbClr val="FFFFFF"/>
          </a:solidFill>
          <a:ln w="88900" cap="flat">
            <a:solidFill>
              <a:schemeClr val="accent3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09" y="6218691"/>
            <a:ext cx="3991428" cy="399142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3043888" y="3838348"/>
            <a:ext cx="10227954" cy="8752114"/>
          </a:xfrm>
          <a:prstGeom prst="roundRect">
            <a:avLst/>
          </a:prstGeom>
          <a:solidFill>
            <a:srgbClr val="FFFFFF"/>
          </a:solidFill>
          <a:ln w="88900" cap="flat">
            <a:solidFill>
              <a:schemeClr val="accent3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11" y="6281873"/>
            <a:ext cx="3928246" cy="3928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39" y="4289675"/>
            <a:ext cx="3984396" cy="3984396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2980539" y="11054042"/>
            <a:ext cx="7282543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 smtClean="0">
                <a:latin typeface="NanumSquareOTF" charset="-127"/>
                <a:ea typeface="NanumSquareOTF" charset="-127"/>
                <a:cs typeface="NanumSquareOTF" charset="-127"/>
              </a:rPr>
              <a:t>비밀번호를 암호화하여 </a:t>
            </a:r>
            <a:r>
              <a:rPr lang="en-US" altLang="ko-KR" sz="4000" b="1" dirty="0" smtClean="0">
                <a:latin typeface="NanumSquareOTF" charset="-127"/>
                <a:ea typeface="NanumSquareOTF" charset="-127"/>
                <a:cs typeface="NanumSquareOTF" charset="-127"/>
              </a:rPr>
              <a:t>DB</a:t>
            </a:r>
            <a:r>
              <a:rPr lang="ko-KR" altLang="en-US" sz="4000" b="1" dirty="0" smtClean="0">
                <a:latin typeface="NanumSquareOTF" charset="-127"/>
                <a:ea typeface="NanumSquareOTF" charset="-127"/>
                <a:cs typeface="NanumSquareOTF" charset="-127"/>
              </a:rPr>
              <a:t>에 저장</a:t>
            </a:r>
            <a:endParaRPr kumimoji="0" lang="ko-KR" altLang="en-US" sz="40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" charset="-127"/>
              <a:ea typeface="NanumSquareOTF" charset="-127"/>
              <a:cs typeface="NanumSquareOTF" charset="-127"/>
              <a:sym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4900" y="4538039"/>
            <a:ext cx="9465928" cy="631694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4663958" y="11152864"/>
            <a:ext cx="7282543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 smtClean="0">
                <a:latin typeface="NanumSquareOTF" charset="-127"/>
                <a:ea typeface="NanumSquareOTF" charset="-127"/>
                <a:cs typeface="NanumSquareOTF" charset="-127"/>
              </a:rPr>
              <a:t>서비스에 대한</a:t>
            </a:r>
            <a:r>
              <a:rPr kumimoji="0" lang="ko-KR" altLang="en-US" sz="4000" b="1" u="none" strike="noStrike" cap="none" spc="0" normalizeH="0" baseline="0" dirty="0" smtClean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" charset="-127"/>
                <a:ea typeface="NanumSquareOTF" charset="-127"/>
                <a:cs typeface="NanumSquareOTF" charset="-127"/>
                <a:sym typeface="Roboto Regular"/>
              </a:rPr>
              <a:t> 도움말 기능 추가</a:t>
            </a:r>
            <a:endParaRPr kumimoji="0" lang="ko-KR" altLang="en-US" sz="40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" charset="-127"/>
              <a:ea typeface="NanumSquareOTF" charset="-127"/>
              <a:cs typeface="NanumSquareOTF" charset="-127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2972618"/>
      </p:ext>
    </p:extLst>
  </p:cSld>
  <p:clrMapOvr>
    <a:masterClrMapping/>
  </p:clrMapOvr>
  <p:transition spd="med" advClick="0" advTm="11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9491800" y="216448"/>
            <a:ext cx="2165125" cy="2165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15951" y="6507357"/>
            <a:ext cx="5245092" cy="524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3762792" y="-2621927"/>
            <a:ext cx="4814161" cy="481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rot="10800000">
            <a:off x="187917" y="-148505"/>
            <a:ext cx="2514712" cy="25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0985709" y="7446225"/>
            <a:ext cx="8607233" cy="860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051961" y="7669448"/>
            <a:ext cx="2391533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887077" y="12228783"/>
            <a:ext cx="2391532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Picture Placeholder 2"/>
          <p:cNvSpPr txBox="1">
            <a:spLocks/>
          </p:cNvSpPr>
          <p:nvPr/>
        </p:nvSpPr>
        <p:spPr>
          <a:xfrm>
            <a:off x="15988716" y="243991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7" name="Picture Placeholder 2"/>
          <p:cNvSpPr txBox="1">
            <a:spLocks/>
          </p:cNvSpPr>
          <p:nvPr/>
        </p:nvSpPr>
        <p:spPr>
          <a:xfrm>
            <a:off x="6997712" y="-1393560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</p:spPr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1"/>
          </p:nvPr>
        </p:nvSpPr>
        <p:spPr/>
      </p:sp>
      <p:grpSp>
        <p:nvGrpSpPr>
          <p:cNvPr id="2" name="Group 1"/>
          <p:cNvGrpSpPr/>
          <p:nvPr/>
        </p:nvGrpSpPr>
        <p:grpSpPr>
          <a:xfrm>
            <a:off x="-4203048" y="-6171762"/>
            <a:ext cx="33142155" cy="23388336"/>
            <a:chOff x="-4199724" y="-6161223"/>
            <a:chExt cx="33142155" cy="23388336"/>
          </a:xfrm>
        </p:grpSpPr>
        <p:sp>
          <p:nvSpPr>
            <p:cNvPr id="328" name="Shape 328"/>
            <p:cNvSpPr/>
            <p:nvPr/>
          </p:nvSpPr>
          <p:spPr>
            <a:xfrm rot="10800000">
              <a:off x="1563905" y="2535998"/>
              <a:ext cx="8955437" cy="895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8512717" y="-163436"/>
              <a:ext cx="7375149" cy="737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 rot="10800000">
              <a:off x="13820466" y="2453565"/>
              <a:ext cx="4715399" cy="471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rot="10800000">
              <a:off x="8449638" y="7452272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7340646" y="7894923"/>
              <a:ext cx="7152549" cy="715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6499698" y="-2593520"/>
              <a:ext cx="9805233" cy="98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6997712" y="10286873"/>
              <a:ext cx="2391533" cy="23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621027" y="10517020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10800000">
              <a:off x="19986994" y="7453776"/>
              <a:ext cx="8955437" cy="89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7701399" y="7658697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10800000">
              <a:off x="17688699" y="12081391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0800000">
              <a:off x="12380387" y="-389603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17585389" y="-389603"/>
              <a:ext cx="2391532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10800000">
              <a:off x="22886657" y="-266074"/>
              <a:ext cx="3156111" cy="315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6295004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199724" y="-964762"/>
              <a:ext cx="7375148" cy="7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792355" y="-6161223"/>
              <a:ext cx="8461580" cy="846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0800000">
              <a:off x="-2891015" y="6622087"/>
              <a:ext cx="5819996" cy="58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589813" y="11982021"/>
              <a:ext cx="5245092" cy="524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10800000">
              <a:off x="5595627" y="13125389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221449" y="13342836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-783512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" name="Shape 74"/>
          <p:cNvSpPr txBox="1">
            <a:spLocks/>
          </p:cNvSpPr>
          <p:nvPr/>
        </p:nvSpPr>
        <p:spPr>
          <a:xfrm>
            <a:off x="5966204" y="5698372"/>
            <a:ext cx="12638437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/>
            <a:r>
              <a:rPr lang="en-US" sz="110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Question?</a:t>
            </a:r>
            <a:endParaRPr lang="en-US" sz="110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20601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9491800" y="216448"/>
            <a:ext cx="2165125" cy="2165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15951" y="6507357"/>
            <a:ext cx="5245092" cy="524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3762792" y="-2621927"/>
            <a:ext cx="4814161" cy="481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rot="10800000">
            <a:off x="187917" y="-148505"/>
            <a:ext cx="2514712" cy="25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0985709" y="7446225"/>
            <a:ext cx="8607233" cy="860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051961" y="7669448"/>
            <a:ext cx="2391533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887077" y="12228783"/>
            <a:ext cx="2391532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Picture Placeholder 2"/>
          <p:cNvSpPr txBox="1">
            <a:spLocks/>
          </p:cNvSpPr>
          <p:nvPr/>
        </p:nvSpPr>
        <p:spPr>
          <a:xfrm>
            <a:off x="15988716" y="243991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7" name="Picture Placeholder 2"/>
          <p:cNvSpPr txBox="1">
            <a:spLocks/>
          </p:cNvSpPr>
          <p:nvPr/>
        </p:nvSpPr>
        <p:spPr>
          <a:xfrm>
            <a:off x="6997712" y="-1393560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</p:spPr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1"/>
          </p:nvPr>
        </p:nvSpPr>
        <p:spPr/>
      </p:sp>
      <p:grpSp>
        <p:nvGrpSpPr>
          <p:cNvPr id="2" name="Group 1"/>
          <p:cNvGrpSpPr/>
          <p:nvPr/>
        </p:nvGrpSpPr>
        <p:grpSpPr>
          <a:xfrm>
            <a:off x="-4203048" y="-6171762"/>
            <a:ext cx="33142155" cy="23388336"/>
            <a:chOff x="-4199724" y="-6161223"/>
            <a:chExt cx="33142155" cy="23388336"/>
          </a:xfrm>
        </p:grpSpPr>
        <p:sp>
          <p:nvSpPr>
            <p:cNvPr id="328" name="Shape 328"/>
            <p:cNvSpPr/>
            <p:nvPr/>
          </p:nvSpPr>
          <p:spPr>
            <a:xfrm rot="10800000">
              <a:off x="1563905" y="2535998"/>
              <a:ext cx="8955437" cy="895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8512717" y="-163436"/>
              <a:ext cx="7375149" cy="737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 rot="10800000">
              <a:off x="13820466" y="2453565"/>
              <a:ext cx="4715399" cy="471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rot="10800000">
              <a:off x="8449638" y="7452272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7340646" y="7894923"/>
              <a:ext cx="7152549" cy="715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6499698" y="-2593520"/>
              <a:ext cx="9805233" cy="98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6997712" y="10286873"/>
              <a:ext cx="2391533" cy="23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621027" y="10517020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10800000">
              <a:off x="19986994" y="7453776"/>
              <a:ext cx="8955437" cy="89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7701399" y="7658697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10800000">
              <a:off x="17688699" y="12081391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0800000">
              <a:off x="12380387" y="-389603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17585389" y="-389603"/>
              <a:ext cx="2391532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10800000">
              <a:off x="22886657" y="-266074"/>
              <a:ext cx="3156111" cy="315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6295004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199724" y="-964762"/>
              <a:ext cx="7375148" cy="7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792355" y="-6161223"/>
              <a:ext cx="8461580" cy="846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0800000">
              <a:off x="-2891015" y="6622087"/>
              <a:ext cx="5819996" cy="58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589813" y="11982021"/>
              <a:ext cx="5245092" cy="524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10800000">
              <a:off x="5595627" y="13125389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221449" y="13342836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-783512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" name="Shape 74"/>
          <p:cNvSpPr txBox="1">
            <a:spLocks/>
          </p:cNvSpPr>
          <p:nvPr/>
        </p:nvSpPr>
        <p:spPr>
          <a:xfrm>
            <a:off x="5966204" y="5698372"/>
            <a:ext cx="12638437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/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추진배경 및 필요성</a:t>
            </a:r>
            <a:endParaRPr 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814301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13715999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</p:sp>
      <p:sp>
        <p:nvSpPr>
          <p:cNvPr id="9" name="Shape 70"/>
          <p:cNvSpPr/>
          <p:nvPr/>
        </p:nvSpPr>
        <p:spPr>
          <a:xfrm>
            <a:off x="-33302" y="-1399"/>
            <a:ext cx="10295978" cy="1373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 dirty="0">
              <a:latin typeface="NanumSquareOTF Bold" charset="-127"/>
              <a:ea typeface="NanumSquareOTF Bold" charset="-127"/>
            </a:endParaRPr>
          </a:p>
        </p:txBody>
      </p:sp>
      <p:sp>
        <p:nvSpPr>
          <p:cNvPr id="10" name="Shape 71"/>
          <p:cNvSpPr/>
          <p:nvPr/>
        </p:nvSpPr>
        <p:spPr>
          <a:xfrm>
            <a:off x="4011460" y="7229267"/>
            <a:ext cx="13179215" cy="648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 dirty="0">
              <a:latin typeface="NanumSquareOTF Bold" charset="-127"/>
              <a:ea typeface="NanumSquareOTF Bold" charset="-127"/>
            </a:endParaRPr>
          </a:p>
        </p:txBody>
      </p:sp>
      <p:sp>
        <p:nvSpPr>
          <p:cNvPr id="11" name="Shape 72"/>
          <p:cNvSpPr/>
          <p:nvPr/>
        </p:nvSpPr>
        <p:spPr>
          <a:xfrm>
            <a:off x="3989415" y="-11860"/>
            <a:ext cx="15139516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 dirty="0">
              <a:latin typeface="NanumSquareOTF Bold" charset="-127"/>
              <a:ea typeface="NanumSquareOTF Bold" charset="-127"/>
            </a:endParaRPr>
          </a:p>
        </p:txBody>
      </p:sp>
      <p:sp>
        <p:nvSpPr>
          <p:cNvPr id="17" name="Shape 73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1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 dirty="0">
              <a:latin typeface="NanumSquareOTF Bold" charset="-127"/>
              <a:ea typeface="NanumSquareOTF Bold" charset="-127"/>
            </a:endParaRPr>
          </a:p>
        </p:txBody>
      </p:sp>
      <p:sp>
        <p:nvSpPr>
          <p:cNvPr id="18" name="Shape 74"/>
          <p:cNvSpPr txBox="1">
            <a:spLocks/>
          </p:cNvSpPr>
          <p:nvPr/>
        </p:nvSpPr>
        <p:spPr>
          <a:xfrm>
            <a:off x="1124355" y="5525840"/>
            <a:ext cx="6582731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ko-KR" altLang="en-US" sz="9600" b="1" dirty="0">
                <a:latin typeface="NanumSquareOTF Bold" charset="-127"/>
                <a:ea typeface="NanumSquareOTF Bold" charset="-127"/>
              </a:rPr>
              <a:t>감사합니다</a:t>
            </a:r>
            <a:endParaRPr lang="en-US" sz="9600" b="1" dirty="0">
              <a:latin typeface="NanumSquareOTF Bold" charset="-127"/>
              <a:ea typeface="NanumSquareOTF Bold" charset="-127"/>
            </a:endParaRPr>
          </a:p>
        </p:txBody>
      </p:sp>
      <p:sp>
        <p:nvSpPr>
          <p:cNvPr id="19" name="Shape 75"/>
          <p:cNvSpPr/>
          <p:nvPr/>
        </p:nvSpPr>
        <p:spPr>
          <a:xfrm>
            <a:off x="1166115" y="6876487"/>
            <a:ext cx="8108513" cy="8679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latin typeface="NanumSquareOTF Bold" charset="-127"/>
                <a:ea typeface="NanumSquareOTF Bold" charset="-127"/>
              </a:rPr>
              <a:t>Thank you</a:t>
            </a:r>
            <a:endParaRPr sz="4000" b="1" dirty="0">
              <a:solidFill>
                <a:schemeClr val="accent1"/>
              </a:solidFill>
              <a:latin typeface="NanumSquareOTF Bold" charset="-127"/>
              <a:ea typeface="NanumSquareOTF Bold" charset="-127"/>
            </a:endParaRPr>
          </a:p>
        </p:txBody>
      </p:sp>
      <p:sp>
        <p:nvSpPr>
          <p:cNvPr id="13" name="Shape 75"/>
          <p:cNvSpPr/>
          <p:nvPr/>
        </p:nvSpPr>
        <p:spPr>
          <a:xfrm>
            <a:off x="20422419" y="11485830"/>
            <a:ext cx="3757730" cy="19162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ko-KR" altLang="en-US" sz="40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 </a:t>
            </a:r>
            <a:r>
              <a:rPr lang="en-US" altLang="ko-KR" sz="40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SOFA</a:t>
            </a:r>
            <a:endParaRPr lang="en-US" altLang="ko-KR" sz="40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  <a:p>
            <a:r>
              <a:rPr lang="ko-KR" altLang="en-US" sz="40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 </a:t>
            </a:r>
            <a:r>
              <a:rPr lang="ko-KR" altLang="en-US" sz="40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박민경 </a:t>
            </a:r>
            <a:r>
              <a:rPr lang="ko-KR" altLang="en-US" sz="40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차진원</a:t>
            </a:r>
            <a:endParaRPr lang="en-US" altLang="ko-KR" sz="40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  <a:p>
            <a:r>
              <a:rPr lang="ko-KR" altLang="en-US" sz="40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 </a:t>
            </a:r>
            <a:r>
              <a:rPr lang="ko-KR" altLang="en-US" sz="4000" b="1" dirty="0" smtClean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남혜인 강지형</a:t>
            </a:r>
            <a:endParaRPr sz="40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49490"/>
      </p:ext>
    </p:extLst>
  </p:cSld>
  <p:clrMapOvr>
    <a:masterClrMapping/>
  </p:clrMapOvr>
  <p:transition spd="med" advClick="0" advTm="3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471247" y="1042800"/>
            <a:ext cx="23372031" cy="12673200"/>
            <a:chOff x="305232" y="285635"/>
            <a:chExt cx="23372031" cy="12673200"/>
          </a:xfrm>
        </p:grpSpPr>
        <p:sp>
          <p:nvSpPr>
            <p:cNvPr id="16" name="Shape 462"/>
            <p:cNvSpPr/>
            <p:nvPr/>
          </p:nvSpPr>
          <p:spPr>
            <a:xfrm>
              <a:off x="305232" y="285635"/>
              <a:ext cx="11520000" cy="6120000"/>
            </a:xfrm>
            <a:prstGeom prst="roundRect">
              <a:avLst>
                <a:gd name="adj" fmla="val 2555"/>
              </a:avLst>
            </a:prstGeom>
            <a:solidFill>
              <a:schemeClr val="accent3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" name="Shape 462"/>
            <p:cNvSpPr/>
            <p:nvPr/>
          </p:nvSpPr>
          <p:spPr>
            <a:xfrm>
              <a:off x="12157263" y="285635"/>
              <a:ext cx="11520000" cy="6120000"/>
            </a:xfrm>
            <a:prstGeom prst="roundRect">
              <a:avLst>
                <a:gd name="adj" fmla="val 2555"/>
              </a:avLst>
            </a:prstGeom>
            <a:solidFill>
              <a:schemeClr val="accent3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0" name="Shape 462"/>
            <p:cNvSpPr/>
            <p:nvPr/>
          </p:nvSpPr>
          <p:spPr>
            <a:xfrm>
              <a:off x="305232" y="6838835"/>
              <a:ext cx="11520000" cy="6120000"/>
            </a:xfrm>
            <a:prstGeom prst="roundRect">
              <a:avLst>
                <a:gd name="adj" fmla="val 2555"/>
              </a:avLst>
            </a:prstGeom>
            <a:solidFill>
              <a:schemeClr val="accent3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1" name="Shape 462"/>
            <p:cNvSpPr/>
            <p:nvPr/>
          </p:nvSpPr>
          <p:spPr>
            <a:xfrm>
              <a:off x="12157263" y="6838835"/>
              <a:ext cx="11520000" cy="6120000"/>
            </a:xfrm>
            <a:prstGeom prst="roundRect">
              <a:avLst>
                <a:gd name="adj" fmla="val 2555"/>
              </a:avLst>
            </a:prstGeom>
            <a:solidFill>
              <a:schemeClr val="accent3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2053241" y="1362228"/>
              <a:ext cx="8451062" cy="4750177"/>
              <a:chOff x="1370349" y="1449116"/>
              <a:chExt cx="6922821" cy="3891183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0349" y="1449116"/>
                <a:ext cx="6922821" cy="3891183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3648" y="4005064"/>
                <a:ext cx="2476500" cy="723900"/>
              </a:xfrm>
              <a:prstGeom prst="rect">
                <a:avLst/>
              </a:prstGeom>
            </p:spPr>
          </p:pic>
        </p:grpSp>
        <p:sp>
          <p:nvSpPr>
            <p:cNvPr id="45" name="Shape 473"/>
            <p:cNvSpPr/>
            <p:nvPr/>
          </p:nvSpPr>
          <p:spPr>
            <a:xfrm>
              <a:off x="577985" y="511244"/>
              <a:ext cx="11130018" cy="64633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ko-KR" altLang="en-US" sz="37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현 시대는 </a:t>
              </a:r>
              <a:r>
                <a:rPr lang="en-US" altLang="ko-KR" sz="37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4</a:t>
              </a:r>
              <a:r>
                <a:rPr lang="ko-KR" altLang="en-US" sz="37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차 산업 혁명 시대</a:t>
              </a:r>
              <a:r>
                <a:rPr lang="en-US" altLang="ko-KR" sz="37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,</a:t>
              </a:r>
              <a:r>
                <a:rPr lang="ko-KR" altLang="en-US" sz="37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 대세는 </a:t>
              </a:r>
              <a:r>
                <a:rPr lang="en-US" altLang="ko-KR" sz="3700" b="1" dirty="0" err="1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IoT</a:t>
              </a:r>
              <a:r>
                <a:rPr lang="en-US" altLang="ko-KR" sz="37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(</a:t>
              </a:r>
              <a:r>
                <a:rPr lang="ko-KR" altLang="en-US" sz="37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사물인터넷</a:t>
              </a:r>
              <a:r>
                <a:rPr lang="en-US" altLang="ko-KR" sz="37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)</a:t>
              </a:r>
              <a:endParaRPr sz="3700" b="1" dirty="0">
                <a:solidFill>
                  <a:schemeClr val="accent1"/>
                </a:solidFill>
                <a:latin typeface="NanumSquareOTF Bold" charset="-127"/>
                <a:ea typeface="NanumSquareOTF Bold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12893" y="1346566"/>
              <a:ext cx="6264158" cy="4815072"/>
            </a:xfrm>
            <a:prstGeom prst="rect">
              <a:avLst/>
            </a:prstGeom>
          </p:spPr>
        </p:pic>
        <p:sp>
          <p:nvSpPr>
            <p:cNvPr id="48" name="Shape 473"/>
            <p:cNvSpPr/>
            <p:nvPr/>
          </p:nvSpPr>
          <p:spPr>
            <a:xfrm>
              <a:off x="14485688" y="502899"/>
              <a:ext cx="7115475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l"/>
              <a:r>
                <a:rPr lang="en-US" altLang="ko-KR" sz="4000" b="1" dirty="0" err="1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IoT</a:t>
              </a:r>
              <a:r>
                <a:rPr lang="en-US" altLang="ko-KR" sz="40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 </a:t>
              </a:r>
              <a:r>
                <a:rPr lang="ko-KR" altLang="en-US" sz="40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기기의 취약한 오픈소스 사용</a:t>
              </a:r>
              <a:endParaRPr sz="4000" b="1" dirty="0">
                <a:solidFill>
                  <a:schemeClr val="accent1"/>
                </a:solidFill>
                <a:latin typeface="NanumSquareOTF Bold" charset="-127"/>
                <a:ea typeface="NanumSquareOTF Bold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3427" y="8458979"/>
              <a:ext cx="5184576" cy="4192603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7"/>
            <a:srcRect r="866" b="13249"/>
            <a:stretch/>
          </p:blipFill>
          <p:spPr>
            <a:xfrm>
              <a:off x="518132" y="8475119"/>
              <a:ext cx="5760640" cy="4176463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6732" y="8679772"/>
              <a:ext cx="5996344" cy="3767156"/>
            </a:xfrm>
            <a:prstGeom prst="rect">
              <a:avLst/>
            </a:prstGeom>
          </p:spPr>
        </p:pic>
        <p:sp>
          <p:nvSpPr>
            <p:cNvPr id="53" name="Shape 473"/>
            <p:cNvSpPr/>
            <p:nvPr/>
          </p:nvSpPr>
          <p:spPr>
            <a:xfrm>
              <a:off x="3848227" y="7200377"/>
              <a:ext cx="4861089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l"/>
              <a:r>
                <a:rPr lang="ko-KR" altLang="en-US" sz="40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취약한 오픈소스 사례</a:t>
              </a:r>
              <a:endParaRPr sz="4000" b="1" dirty="0">
                <a:solidFill>
                  <a:schemeClr val="accent1"/>
                </a:solidFill>
                <a:latin typeface="NanumSquareOTF Bold" charset="-127"/>
                <a:ea typeface="NanumSquareOTF Bold" charset="-127"/>
              </a:endParaRPr>
            </a:p>
          </p:txBody>
        </p:sp>
        <p:pic>
          <p:nvPicPr>
            <p:cNvPr id="65" name="그림 64" descr="스크린샷이(가) 표시된 사진&#10;&#10;매우 높은 신뢰도로 생성된 설명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4372" y="8217418"/>
              <a:ext cx="7838109" cy="4434164"/>
            </a:xfrm>
            <a:prstGeom prst="rect">
              <a:avLst/>
            </a:prstGeom>
          </p:spPr>
        </p:pic>
        <p:sp>
          <p:nvSpPr>
            <p:cNvPr id="71" name="Shape 473"/>
            <p:cNvSpPr/>
            <p:nvPr/>
          </p:nvSpPr>
          <p:spPr>
            <a:xfrm>
              <a:off x="14712893" y="7181878"/>
              <a:ext cx="7115475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200">
                  <a:solidFill>
                    <a:srgbClr val="42C0A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l"/>
              <a:r>
                <a:rPr lang="ko-KR" altLang="en-US" sz="4000" b="1" dirty="0">
                  <a:solidFill>
                    <a:schemeClr val="accent1"/>
                  </a:solidFill>
                  <a:latin typeface="NanumSquareOTF Bold" charset="-127"/>
                  <a:ea typeface="NanumSquareOTF Bold" charset="-127"/>
                </a:rPr>
                <a:t>바이너리 코드 기반 진단의 필요성</a:t>
              </a:r>
              <a:endParaRPr sz="4000" b="1" dirty="0">
                <a:solidFill>
                  <a:schemeClr val="accent1"/>
                </a:solidFill>
                <a:latin typeface="NanumSquareOTF Bold" charset="-127"/>
                <a:ea typeface="NanumSquareOTF 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485459"/>
      </p:ext>
    </p:extLst>
  </p:cSld>
  <p:clrMapOvr>
    <a:masterClrMapping/>
  </p:clrMapOvr>
  <p:transition spd="med" advClick="0" advTm="1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9491800" y="216448"/>
            <a:ext cx="2165125" cy="2165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15951" y="6507357"/>
            <a:ext cx="5245092" cy="524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3762792" y="-2621927"/>
            <a:ext cx="4814161" cy="481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rot="10800000">
            <a:off x="187917" y="-148505"/>
            <a:ext cx="2514712" cy="25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0985709" y="7446225"/>
            <a:ext cx="8607233" cy="860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051961" y="7669448"/>
            <a:ext cx="2391533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887077" y="12228783"/>
            <a:ext cx="2391532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Picture Placeholder 2"/>
          <p:cNvSpPr txBox="1">
            <a:spLocks/>
          </p:cNvSpPr>
          <p:nvPr/>
        </p:nvSpPr>
        <p:spPr>
          <a:xfrm>
            <a:off x="15988716" y="243991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7" name="Picture Placeholder 2"/>
          <p:cNvSpPr txBox="1">
            <a:spLocks/>
          </p:cNvSpPr>
          <p:nvPr/>
        </p:nvSpPr>
        <p:spPr>
          <a:xfrm>
            <a:off x="6997712" y="-1393560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</p:spPr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1"/>
          </p:nvPr>
        </p:nvSpPr>
        <p:spPr/>
      </p:sp>
      <p:grpSp>
        <p:nvGrpSpPr>
          <p:cNvPr id="2" name="Group 1"/>
          <p:cNvGrpSpPr/>
          <p:nvPr/>
        </p:nvGrpSpPr>
        <p:grpSpPr>
          <a:xfrm>
            <a:off x="-4203048" y="-6171762"/>
            <a:ext cx="33142155" cy="23388336"/>
            <a:chOff x="-4199724" y="-6161223"/>
            <a:chExt cx="33142155" cy="23388336"/>
          </a:xfrm>
        </p:grpSpPr>
        <p:sp>
          <p:nvSpPr>
            <p:cNvPr id="328" name="Shape 328"/>
            <p:cNvSpPr/>
            <p:nvPr/>
          </p:nvSpPr>
          <p:spPr>
            <a:xfrm rot="10800000">
              <a:off x="1563905" y="2535998"/>
              <a:ext cx="8955437" cy="895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8512717" y="-163436"/>
              <a:ext cx="7375149" cy="737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 rot="10800000">
              <a:off x="13820466" y="2453565"/>
              <a:ext cx="4715399" cy="471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rot="10800000">
              <a:off x="8449638" y="7452272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7340646" y="7894923"/>
              <a:ext cx="7152549" cy="715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6499698" y="-2593520"/>
              <a:ext cx="9805233" cy="98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6997712" y="10286873"/>
              <a:ext cx="2391533" cy="23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621027" y="10517020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10800000">
              <a:off x="19986994" y="7453776"/>
              <a:ext cx="8955437" cy="89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7701399" y="7658697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10800000">
              <a:off x="17688699" y="12081391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0800000">
              <a:off x="12380387" y="-389603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17585389" y="-389603"/>
              <a:ext cx="2391532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10800000">
              <a:off x="22886657" y="-266074"/>
              <a:ext cx="3156111" cy="315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6295004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199724" y="-964762"/>
              <a:ext cx="7375148" cy="7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792355" y="-6161223"/>
              <a:ext cx="8461580" cy="846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0800000">
              <a:off x="-2891015" y="6622087"/>
              <a:ext cx="5819996" cy="58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589813" y="11982021"/>
              <a:ext cx="5245092" cy="524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10800000">
              <a:off x="5595627" y="13125389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221449" y="13342836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-783512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" name="Shape 74"/>
          <p:cNvSpPr txBox="1">
            <a:spLocks/>
          </p:cNvSpPr>
          <p:nvPr/>
        </p:nvSpPr>
        <p:spPr>
          <a:xfrm>
            <a:off x="5966204" y="5698372"/>
            <a:ext cx="12638437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프로젝트 개요 및 목표</a:t>
            </a:r>
            <a:endParaRPr 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231092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83" y="2648100"/>
            <a:ext cx="11682213" cy="10479988"/>
          </a:xfrm>
          <a:prstGeom prst="rect">
            <a:avLst/>
          </a:prstGeom>
        </p:spPr>
      </p:pic>
      <p:sp>
        <p:nvSpPr>
          <p:cNvPr id="33" name="제목 1"/>
          <p:cNvSpPr txBox="1">
            <a:spLocks/>
          </p:cNvSpPr>
          <p:nvPr/>
        </p:nvSpPr>
        <p:spPr>
          <a:xfrm>
            <a:off x="1219200" y="521296"/>
            <a:ext cx="21973184" cy="21390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프로젝트 절차 및 개발 내용</a:t>
            </a:r>
          </a:p>
        </p:txBody>
      </p:sp>
      <p:sp>
        <p:nvSpPr>
          <p:cNvPr id="43" name="텍스트 상자 33"/>
          <p:cNvSpPr txBox="1"/>
          <p:nvPr/>
        </p:nvSpPr>
        <p:spPr>
          <a:xfrm>
            <a:off x="12696615" y="2358934"/>
            <a:ext cx="11413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latin typeface="NanumSquareOTF Bold" charset="-127"/>
                <a:ea typeface="NanumSquareOTF Bold" charset="-127"/>
                <a:cs typeface="BM DoHyeon OTF" charset="-127"/>
              </a:rPr>
              <a:t>Filtering like Binary Search </a:t>
            </a:r>
            <a:r>
              <a:rPr kumimoji="1" lang="ko-KR" altLang="en-US" sz="3000" b="1" dirty="0">
                <a:latin typeface="NanumSquareOTF Bold" charset="-127"/>
                <a:ea typeface="NanumSquareOTF Bold" charset="-127"/>
                <a:cs typeface="BM DoHyeon OTF" charset="-127"/>
              </a:rPr>
              <a:t>기법</a:t>
            </a:r>
            <a:r>
              <a:rPr kumimoji="1" lang="ko-KR" altLang="en-US" sz="3000" b="1" dirty="0">
                <a:solidFill>
                  <a:schemeClr val="bg1"/>
                </a:solidFill>
                <a:latin typeface="NanumSquareOTF Bold" charset="-127"/>
                <a:ea typeface="NanumSquareOTF Bold" charset="-127"/>
                <a:cs typeface="BM DoHyeon OTF" charset="-127"/>
              </a:rPr>
              <a:t> </a:t>
            </a:r>
            <a:r>
              <a:rPr kumimoji="1" lang="ko-KR" altLang="en-US" sz="3000" b="1" dirty="0">
                <a:latin typeface="NanumSquareOTF Bold" charset="-127"/>
                <a:ea typeface="NanumSquareOTF Bold" charset="-127"/>
                <a:cs typeface="BM DoHyeon OTF" charset="-127"/>
              </a:rPr>
              <a:t>→ </a:t>
            </a:r>
            <a:r>
              <a:rPr kumimoji="1" lang="ko-KR" altLang="en-US" sz="3000" b="1" dirty="0">
                <a:solidFill>
                  <a:srgbClr val="C00000"/>
                </a:solidFill>
                <a:latin typeface="NanumSquareOTF Bold" charset="-127"/>
                <a:ea typeface="NanumSquareOTF Bold" charset="-127"/>
                <a:cs typeface="BM DoHyeon OTF" charset="-127"/>
              </a:rPr>
              <a:t>빠르고 상세한 </a:t>
            </a:r>
            <a:r>
              <a:rPr kumimoji="1" lang="en-US" altLang="ko-KR" sz="3000" b="1" dirty="0" err="1">
                <a:latin typeface="NanumSquareOTF Bold" charset="-127"/>
                <a:ea typeface="NanumSquareOTF Bold" charset="-127"/>
                <a:cs typeface="BM DoHyeon OTF" charset="-127"/>
              </a:rPr>
              <a:t>IoT</a:t>
            </a:r>
            <a:r>
              <a:rPr kumimoji="1" lang="ko-KR" altLang="en-US" sz="3000" b="1" dirty="0">
                <a:latin typeface="NanumSquareOTF Bold" charset="-127"/>
                <a:ea typeface="NanumSquareOTF Bold" charset="-127"/>
                <a:cs typeface="BM DoHyeon OTF" charset="-127"/>
              </a:rPr>
              <a:t> 기기 점검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14358077" y="3141905"/>
            <a:ext cx="8725004" cy="9986183"/>
            <a:chOff x="14358077" y="3141905"/>
            <a:chExt cx="8725004" cy="998618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5358" y="3141905"/>
              <a:ext cx="8643952" cy="4857086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45" name="직사각형 44"/>
            <p:cNvSpPr/>
            <p:nvPr/>
          </p:nvSpPr>
          <p:spPr>
            <a:xfrm>
              <a:off x="14358077" y="8162286"/>
              <a:ext cx="8725004" cy="4965802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4000" b="1" dirty="0">
                <a:solidFill>
                  <a:schemeClr val="tx1"/>
                </a:solidFill>
                <a:latin typeface="NanumSquareOTF Bold" charset="-127"/>
                <a:ea typeface="NanumSquareOTF Bold" charset="-127"/>
                <a:cs typeface="NanumSquareOTF ExtraBold" charset="-127"/>
              </a:endParaRPr>
            </a:p>
          </p:txBody>
        </p:sp>
        <p:sp>
          <p:nvSpPr>
            <p:cNvPr id="46" name="텍스트 상자 7"/>
            <p:cNvSpPr txBox="1"/>
            <p:nvPr/>
          </p:nvSpPr>
          <p:spPr>
            <a:xfrm>
              <a:off x="15623547" y="8418278"/>
              <a:ext cx="6903560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000" b="1" dirty="0">
                  <a:solidFill>
                    <a:srgbClr val="177A37"/>
                  </a:solidFill>
                  <a:latin typeface="NanumSquareOTF Bold" charset="-127"/>
                  <a:ea typeface="NanumSquareOTF Bold" charset="-127"/>
                  <a:cs typeface="BM DoHyeon OTF" charset="-127"/>
                </a:rPr>
                <a:t>[</a:t>
              </a:r>
              <a:r>
                <a:rPr kumimoji="1" lang="en-US" altLang="ko-KR" sz="4000" b="1" dirty="0" err="1">
                  <a:solidFill>
                    <a:srgbClr val="177A37"/>
                  </a:solidFill>
                  <a:latin typeface="NanumSquareOTF Bold" charset="-127"/>
                  <a:ea typeface="NanumSquareOTF Bold" charset="-127"/>
                  <a:cs typeface="BM DoHyeon OTF" charset="-127"/>
                </a:rPr>
                <a:t>SOSfinder</a:t>
              </a:r>
              <a:r>
                <a:rPr kumimoji="1" lang="en-US" altLang="ko-KR" sz="4000" b="1" dirty="0">
                  <a:solidFill>
                    <a:srgbClr val="177A37"/>
                  </a:solidFill>
                  <a:latin typeface="NanumSquareOTF Bold" charset="-127"/>
                  <a:ea typeface="NanumSquareOTF Bold" charset="-127"/>
                  <a:cs typeface="BM DoHyeon OTF" charset="-127"/>
                </a:rPr>
                <a:t> </a:t>
              </a:r>
              <a:r>
                <a:rPr kumimoji="1" lang="ko-KR" altLang="en-US" sz="4000" b="1" dirty="0">
                  <a:solidFill>
                    <a:srgbClr val="177A37"/>
                  </a:solidFill>
                  <a:latin typeface="NanumSquareOTF Bold" charset="-127"/>
                  <a:ea typeface="NanumSquareOTF Bold" charset="-127"/>
                  <a:cs typeface="BM DoHyeon OTF" charset="-127"/>
                </a:rPr>
                <a:t>모듈</a:t>
              </a:r>
              <a:r>
                <a:rPr kumimoji="1" lang="en-US" altLang="ko-KR" sz="4000" b="1" dirty="0">
                  <a:solidFill>
                    <a:srgbClr val="177A37"/>
                  </a:solidFill>
                  <a:latin typeface="NanumSquareOTF Bold" charset="-127"/>
                  <a:ea typeface="NanumSquareOTF Bold" charset="-127"/>
                  <a:cs typeface="BM DoHyeon OTF" charset="-127"/>
                </a:rPr>
                <a:t>]</a:t>
              </a:r>
            </a:p>
          </p:txBody>
        </p:sp>
        <p:sp>
          <p:nvSpPr>
            <p:cNvPr id="47" name="텍스트 상자 12"/>
            <p:cNvSpPr txBox="1"/>
            <p:nvPr/>
          </p:nvSpPr>
          <p:spPr>
            <a:xfrm>
              <a:off x="14405911" y="9100053"/>
              <a:ext cx="8633399" cy="3662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b="1" dirty="0">
                  <a:latin typeface="NanumSquareOTF Bold" charset="-127"/>
                  <a:ea typeface="NanumSquareOTF Bold" charset="-127"/>
                  <a:cs typeface="NanumSquareOTF ExtraBold" charset="-127"/>
                </a:rPr>
                <a:t>1.Jaccard Index &amp; </a:t>
              </a:r>
              <a:r>
                <a:rPr kumimoji="1" lang="en-US" altLang="ko-KR" sz="3600" b="1" dirty="0" err="1">
                  <a:latin typeface="NanumSquareOTF Bold" charset="-127"/>
                  <a:ea typeface="NanumSquareOTF Bold" charset="-127"/>
                  <a:cs typeface="NanumSquareOTF ExtraBold" charset="-127"/>
                </a:rPr>
                <a:t>Jaccard</a:t>
              </a:r>
              <a:r>
                <a:rPr kumimoji="1" lang="en-US" altLang="ko-KR" sz="3600" b="1" dirty="0">
                  <a:latin typeface="NanumSquareOTF Bold" charset="-127"/>
                  <a:ea typeface="NanumSquareOTF Bold" charset="-127"/>
                  <a:cs typeface="NanumSquareOTF ExtraBold" charset="-127"/>
                </a:rPr>
                <a:t> Containment</a:t>
              </a:r>
              <a:r>
                <a:rPr kumimoji="1" lang="ko-KR" altLang="en-US" sz="3600" b="1" dirty="0">
                  <a:latin typeface="NanumSquareOTF Bold" charset="-127"/>
                  <a:ea typeface="NanumSquareOTF Bold" charset="-127"/>
                  <a:cs typeface="NanumSquareOTF ExtraBold" charset="-127"/>
                </a:rPr>
                <a:t> </a:t>
              </a:r>
              <a:r>
                <a:rPr kumimoji="1" lang="ko-KR" altLang="en-US" sz="3200" b="1" dirty="0">
                  <a:solidFill>
                    <a:srgbClr val="D71029"/>
                  </a:solidFill>
                  <a:latin typeface="NanumSquareOTF Bold" charset="-127"/>
                  <a:ea typeface="NanumSquareOTF Bold" charset="-127"/>
                  <a:cs typeface="NanumSquareOTF" charset="-127"/>
                </a:rPr>
                <a:t>바이너리 코드</a:t>
              </a:r>
              <a:r>
                <a:rPr kumimoji="1" lang="ko-KR" altLang="en-US" sz="3200" b="1" dirty="0">
                  <a:latin typeface="NanumSquareOTF Bold" charset="-127"/>
                  <a:ea typeface="NanumSquareOTF Bold" charset="-127"/>
                  <a:cs typeface="NanumSquareOTF" charset="-127"/>
                </a:rPr>
                <a:t> 기반으로</a:t>
              </a:r>
              <a:r>
                <a:rPr kumimoji="1" lang="en-US" altLang="ko-KR" sz="3200" b="1" dirty="0">
                  <a:latin typeface="NanumSquareOTF Bold" charset="-127"/>
                  <a:ea typeface="NanumSquareOTF Bold" charset="-127"/>
                  <a:cs typeface="NanumSquareOTF" charset="-127"/>
                </a:rPr>
                <a:t>,</a:t>
              </a:r>
              <a:r>
                <a:rPr kumimoji="1" lang="ko-KR" altLang="en-US" sz="3200" b="1" dirty="0">
                  <a:latin typeface="NanumSquareOTF Bold" charset="-127"/>
                  <a:ea typeface="NanumSquareOTF Bold" charset="-127"/>
                  <a:cs typeface="NanumSquareOTF" charset="-127"/>
                </a:rPr>
                <a:t> 취약 모듈과 대상 파일의 유연성있는 </a:t>
              </a:r>
              <a:r>
                <a:rPr kumimoji="1" lang="ko-KR" altLang="en-US" sz="3200" b="1" dirty="0">
                  <a:solidFill>
                    <a:srgbClr val="D71029"/>
                  </a:solidFill>
                  <a:latin typeface="NanumSquareOTF Bold" charset="-127"/>
                  <a:ea typeface="NanumSquareOTF Bold" charset="-127"/>
                  <a:cs typeface="NanumSquareOTF" charset="-127"/>
                </a:rPr>
                <a:t>유사도 비교</a:t>
              </a:r>
              <a:r>
                <a:rPr kumimoji="1" lang="ko-KR" altLang="en-US" sz="3200" b="1" dirty="0">
                  <a:latin typeface="NanumSquareOTF Bold" charset="-127"/>
                  <a:ea typeface="NanumSquareOTF Bold" charset="-127"/>
                  <a:cs typeface="NanumSquareOTF" charset="-127"/>
                </a:rPr>
                <a:t>를 통한 </a:t>
              </a:r>
              <a:r>
                <a:rPr kumimoji="1" lang="ko-KR" altLang="en-US" sz="3200" b="1" dirty="0">
                  <a:solidFill>
                    <a:srgbClr val="D71029"/>
                  </a:solidFill>
                  <a:latin typeface="NanumSquareOTF Bold" charset="-127"/>
                  <a:ea typeface="NanumSquareOTF Bold" charset="-127"/>
                  <a:cs typeface="NanumSquareOTF" charset="-127"/>
                </a:rPr>
                <a:t>취약 정도 진단</a:t>
              </a:r>
              <a:endParaRPr kumimoji="1" lang="en-US" altLang="ko-KR" sz="3200" b="1" dirty="0">
                <a:solidFill>
                  <a:srgbClr val="D71029"/>
                </a:solidFill>
                <a:latin typeface="NanumSquareOTF Bold" charset="-127"/>
                <a:ea typeface="NanumSquareOTF Bold" charset="-127"/>
                <a:cs typeface="NanumSquareOTF" charset="-127"/>
              </a:endParaRPr>
            </a:p>
            <a:p>
              <a:endParaRPr kumimoji="1" lang="en-US" altLang="ko-KR" sz="3200" b="1" dirty="0">
                <a:solidFill>
                  <a:srgbClr val="D71029"/>
                </a:solidFill>
                <a:latin typeface="NanumSquareOTF Bold" charset="-127"/>
                <a:ea typeface="NanumSquareOTF Bold" charset="-127"/>
                <a:cs typeface="NanumSquareOTF ExtraBold" charset="-127"/>
              </a:endParaRPr>
            </a:p>
            <a:p>
              <a:r>
                <a:rPr kumimoji="1" lang="en-US" altLang="ko-KR" sz="3600" b="1" dirty="0">
                  <a:latin typeface="NanumSquareOTF Bold" charset="-127"/>
                  <a:ea typeface="NanumSquareOTF Bold" charset="-127"/>
                  <a:cs typeface="NanumSquareOTF ExtraBold" charset="-127"/>
                </a:rPr>
                <a:t>2.</a:t>
              </a:r>
              <a:r>
                <a:rPr kumimoji="1" lang="ko-KR" altLang="en-US" sz="3600" b="1" dirty="0">
                  <a:latin typeface="NanumSquareOTF Bold" charset="-127"/>
                  <a:ea typeface="NanumSquareOTF Bold" charset="-127"/>
                  <a:cs typeface="NanumSquareOTF ExtraBold" charset="-127"/>
                </a:rPr>
                <a:t> 취약점 </a:t>
              </a:r>
              <a:r>
                <a:rPr kumimoji="1" lang="en-US" altLang="ko-KR" sz="3600" b="1" dirty="0">
                  <a:latin typeface="NanumSquareOTF Bold" charset="-127"/>
                  <a:ea typeface="NanumSquareOTF Bold" charset="-127"/>
                  <a:cs typeface="NanumSquareOTF ExtraBold" charset="-127"/>
                </a:rPr>
                <a:t>Database</a:t>
              </a:r>
              <a:r>
                <a:rPr kumimoji="1" lang="ko-KR" altLang="en-US" sz="3600" b="1" dirty="0">
                  <a:latin typeface="NanumSquareOTF Bold" charset="-127"/>
                  <a:ea typeface="NanumSquareOTF Bold" charset="-127"/>
                  <a:cs typeface="NanumSquareOTF ExtraBold" charset="-127"/>
                </a:rPr>
                <a:t> 구성</a:t>
              </a:r>
              <a:endParaRPr kumimoji="1" lang="en-US" altLang="ko-KR" sz="3600" b="1" dirty="0">
                <a:latin typeface="NanumSquareOTF Bold" charset="-127"/>
                <a:ea typeface="NanumSquareOTF Bold" charset="-127"/>
                <a:cs typeface="NanumSquareOTF ExtraBold" charset="-127"/>
              </a:endParaRPr>
            </a:p>
            <a:p>
              <a:r>
                <a:rPr kumimoji="1" lang="ko-KR" altLang="en-US" sz="3200" b="1" dirty="0">
                  <a:latin typeface="NanumSquareOTF Bold" charset="-127"/>
                  <a:ea typeface="NanumSquareOTF Bold" charset="-127"/>
                  <a:cs typeface="NanumSquareOTF" charset="-127"/>
                </a:rPr>
                <a:t>각 취약점 코드의 컴파일옵션 및 운영체제 환경에 대비하기 위한 취약점 비교 파일 확보</a:t>
              </a:r>
              <a:endParaRPr kumimoji="1" lang="en-US" altLang="ko-KR" sz="3200" b="1" dirty="0">
                <a:latin typeface="NanumSquareOTF Bold" charset="-127"/>
                <a:ea typeface="NanumSquareOTF Bold" charset="-127"/>
                <a:cs typeface="NanumSquareOTF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43904"/>
      </p:ext>
    </p:extLst>
  </p:cSld>
  <p:clrMapOvr>
    <a:masterClrMapping/>
  </p:clrMapOvr>
  <p:transition spd="med" advClick="0" advTm="3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9600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프로젝트 목표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96937" y="3246089"/>
            <a:ext cx="6630750" cy="7015003"/>
            <a:chOff x="570510" y="1160577"/>
            <a:chExt cx="2376264" cy="251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10" y="1160577"/>
              <a:ext cx="2376264" cy="23762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00963" y="3376741"/>
              <a:ext cx="1584176" cy="297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>
                  <a:latin typeface="NanumSquareOTF Bold" charset="-127"/>
                  <a:ea typeface="NanumSquareOTF Bold" charset="-127"/>
                </a:rPr>
                <a:t>보안 경각심 부여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052268" y="4144392"/>
            <a:ext cx="6016203" cy="6049924"/>
            <a:chOff x="5872595" y="1093213"/>
            <a:chExt cx="2699806" cy="2714938"/>
          </a:xfrm>
        </p:grpSpPr>
        <p:grpSp>
          <p:nvGrpSpPr>
            <p:cNvPr id="28" name="그룹 27"/>
            <p:cNvGrpSpPr/>
            <p:nvPr/>
          </p:nvGrpSpPr>
          <p:grpSpPr>
            <a:xfrm>
              <a:off x="6084168" y="1093213"/>
              <a:ext cx="2276660" cy="2336597"/>
              <a:chOff x="6247645" y="1169306"/>
              <a:chExt cx="1859987" cy="1859987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7645" y="1169306"/>
                <a:ext cx="1859987" cy="1859987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3709" y="1330254"/>
                <a:ext cx="366486" cy="366486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4402" y="1369481"/>
                <a:ext cx="288031" cy="288031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5872595" y="3435236"/>
              <a:ext cx="2699806" cy="372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>
                  <a:latin typeface="NanumSquareOTF Bold" charset="-127"/>
                  <a:ea typeface="NanumSquareOTF Bold" charset="-127"/>
                </a:rPr>
                <a:t>실행파일 검사</a:t>
              </a:r>
              <a:r>
                <a:rPr lang="en-US" altLang="ko-KR" sz="4800" b="1" dirty="0">
                  <a:latin typeface="NanumSquareOTF Bold" charset="-127"/>
                  <a:ea typeface="NanumSquareOTF Bold" charset="-127"/>
                </a:rPr>
                <a:t> </a:t>
              </a:r>
              <a:r>
                <a:rPr lang="ko-KR" altLang="en-US" sz="4800" b="1" dirty="0">
                  <a:latin typeface="NanumSquareOTF Bold" charset="-127"/>
                  <a:ea typeface="NanumSquareOTF Bold" charset="-127"/>
                </a:rPr>
                <a:t>서비스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160541" y="3868239"/>
            <a:ext cx="9354084" cy="6203575"/>
            <a:chOff x="8013708" y="7601962"/>
            <a:chExt cx="7066751" cy="4686629"/>
          </a:xfrm>
        </p:grpSpPr>
        <p:grpSp>
          <p:nvGrpSpPr>
            <p:cNvPr id="31" name="그룹 30"/>
            <p:cNvGrpSpPr/>
            <p:nvPr/>
          </p:nvGrpSpPr>
          <p:grpSpPr>
            <a:xfrm>
              <a:off x="8447584" y="8010129"/>
              <a:ext cx="6420172" cy="4278462"/>
              <a:chOff x="2699792" y="4005064"/>
              <a:chExt cx="3210086" cy="213923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885542" y="5830397"/>
                <a:ext cx="3024336" cy="313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latin typeface="NanumSquareOTF Bold" charset="-127"/>
                    <a:ea typeface="NanumSquareOTF Bold" charset="-127"/>
                  </a:rPr>
                  <a:t>새로운 형태의 </a:t>
                </a:r>
                <a:r>
                  <a:rPr lang="en-US" altLang="ko-KR" sz="4800" b="1" dirty="0">
                    <a:latin typeface="NanumSquareOTF Bold" charset="-127"/>
                    <a:ea typeface="NanumSquareOTF Bold" charset="-127"/>
                  </a:rPr>
                  <a:t>IOT </a:t>
                </a:r>
                <a:r>
                  <a:rPr lang="ko-KR" altLang="en-US" sz="4800" b="1" dirty="0">
                    <a:latin typeface="NanumSquareOTF Bold" charset="-127"/>
                    <a:ea typeface="NanumSquareOTF Bold" charset="-127"/>
                  </a:rPr>
                  <a:t>보안</a:t>
                </a: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005064"/>
                <a:ext cx="1667639" cy="1667639"/>
              </a:xfrm>
              <a:prstGeom prst="rect">
                <a:avLst/>
              </a:prstGeom>
            </p:spPr>
          </p:pic>
        </p:grpSp>
        <p:pic>
          <p:nvPicPr>
            <p:cNvPr id="13" name="그래픽 12" descr="닫기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13708" y="7601962"/>
              <a:ext cx="4203028" cy="420302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197" y="8010129"/>
              <a:ext cx="3321262" cy="332126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367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9491800" y="216448"/>
            <a:ext cx="2165125" cy="2165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15951" y="6507357"/>
            <a:ext cx="5245092" cy="5245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3762792" y="-2621927"/>
            <a:ext cx="4814161" cy="481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rot="10800000">
            <a:off x="187917" y="-148505"/>
            <a:ext cx="2514712" cy="25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0985709" y="7446225"/>
            <a:ext cx="8607233" cy="860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051961" y="7669448"/>
            <a:ext cx="2391533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887077" y="12228783"/>
            <a:ext cx="2391532" cy="2391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Picture Placeholder 2"/>
          <p:cNvSpPr txBox="1">
            <a:spLocks/>
          </p:cNvSpPr>
          <p:nvPr/>
        </p:nvSpPr>
        <p:spPr>
          <a:xfrm>
            <a:off x="15988716" y="243991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7" name="Picture Placeholder 2"/>
          <p:cNvSpPr txBox="1">
            <a:spLocks/>
          </p:cNvSpPr>
          <p:nvPr/>
        </p:nvSpPr>
        <p:spPr>
          <a:xfrm>
            <a:off x="6997712" y="-1393560"/>
            <a:ext cx="7392338" cy="7401734"/>
          </a:xfrm>
          <a:prstGeom prst="triangl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6286711" y="12234256"/>
            <a:ext cx="2386059" cy="2386059"/>
          </a:xfrm>
        </p:spPr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2" name="Picture Placeholder 21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4" name="Picture Placeholder 23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5" name="Picture Placeholder 24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/>
          <p:cNvSpPr>
            <a:spLocks noGrp="1"/>
          </p:cNvSpPr>
          <p:nvPr>
            <p:ph type="pic" sz="quarter" idx="31"/>
          </p:nvPr>
        </p:nvSpPr>
        <p:spPr/>
      </p:sp>
      <p:grpSp>
        <p:nvGrpSpPr>
          <p:cNvPr id="2" name="Group 1"/>
          <p:cNvGrpSpPr/>
          <p:nvPr/>
        </p:nvGrpSpPr>
        <p:grpSpPr>
          <a:xfrm>
            <a:off x="-4203048" y="-6171762"/>
            <a:ext cx="33142155" cy="23388336"/>
            <a:chOff x="-4199724" y="-6161223"/>
            <a:chExt cx="33142155" cy="23388336"/>
          </a:xfrm>
        </p:grpSpPr>
        <p:sp>
          <p:nvSpPr>
            <p:cNvPr id="328" name="Shape 328"/>
            <p:cNvSpPr/>
            <p:nvPr/>
          </p:nvSpPr>
          <p:spPr>
            <a:xfrm rot="10800000">
              <a:off x="1563905" y="2535998"/>
              <a:ext cx="8955437" cy="895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8512717" y="-163436"/>
              <a:ext cx="7375149" cy="737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 rot="10800000">
              <a:off x="13820466" y="2453565"/>
              <a:ext cx="4715399" cy="471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rot="10800000">
              <a:off x="8449638" y="7452272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7340646" y="7894923"/>
              <a:ext cx="7152549" cy="715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6499698" y="-2593520"/>
              <a:ext cx="9805233" cy="98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6997712" y="10286873"/>
              <a:ext cx="2391533" cy="23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621027" y="10517020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10800000">
              <a:off x="19986994" y="7453776"/>
              <a:ext cx="8955437" cy="895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7701399" y="7658697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10800000">
              <a:off x="17688699" y="12081391"/>
              <a:ext cx="4194923" cy="419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0800000">
              <a:off x="12380387" y="-389603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17585389" y="-389603"/>
              <a:ext cx="2391532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10800000">
              <a:off x="22886657" y="-266074"/>
              <a:ext cx="3156111" cy="315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6295004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-4199724" y="-964762"/>
              <a:ext cx="7375148" cy="737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792355" y="-6161223"/>
              <a:ext cx="8461580" cy="846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0800000">
              <a:off x="-2891015" y="6622087"/>
              <a:ext cx="5819996" cy="58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589813" y="11982021"/>
              <a:ext cx="5245092" cy="524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10800000">
              <a:off x="5595627" y="13125389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221449" y="13342836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-783512" y="12241754"/>
              <a:ext cx="2391533" cy="239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" name="Shape 74"/>
          <p:cNvSpPr txBox="1">
            <a:spLocks/>
          </p:cNvSpPr>
          <p:nvPr/>
        </p:nvSpPr>
        <p:spPr>
          <a:xfrm>
            <a:off x="5966204" y="5698372"/>
            <a:ext cx="12638437" cy="13506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algn="ctr" hangingPunct="1"/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서비스 기능 및 구조</a:t>
            </a:r>
            <a:endParaRPr lang="en-US" sz="9600" b="1" dirty="0">
              <a:solidFill>
                <a:schemeClr val="accent4"/>
              </a:solidFill>
              <a:latin typeface="NanumSquareOTF Bold" charset="-127"/>
              <a:ea typeface="NanumSquare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557466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2" y="1890019"/>
            <a:ext cx="12202420" cy="1104785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219200" y="521296"/>
            <a:ext cx="21973184" cy="21390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시스템 구조도</a:t>
            </a:r>
          </a:p>
        </p:txBody>
      </p:sp>
    </p:spTree>
    <p:extLst>
      <p:ext uri="{BB962C8B-B14F-4D97-AF65-F5344CB8AC3E}">
        <p14:creationId xmlns:p14="http://schemas.microsoft.com/office/powerpoint/2010/main" val="2810039119"/>
      </p:ext>
    </p:extLst>
  </p:cSld>
  <p:clrMapOvr>
    <a:masterClrMapping/>
  </p:clrMapOvr>
  <p:transition spd="med" advClick="0" advTm="11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19200" y="521296"/>
            <a:ext cx="21973184" cy="21390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hangingPunct="1"/>
            <a:r>
              <a:rPr lang="ko-KR" altLang="en-US" sz="9600" b="1" dirty="0">
                <a:solidFill>
                  <a:schemeClr val="accent4"/>
                </a:solidFill>
                <a:latin typeface="NanumSquareOTF Bold" charset="-127"/>
                <a:ea typeface="NanumSquareOTF Bold" charset="-127"/>
              </a:rPr>
              <a:t>취약점 탐지 웹 서비스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1" r="7171"/>
          <a:stretch/>
        </p:blipFill>
        <p:spPr>
          <a:xfrm>
            <a:off x="535966" y="3988887"/>
            <a:ext cx="5412517" cy="32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 descr="스크린샷이(가) 표시된 사진&#10;&#10;매우 높은 신뢰도로 생성된 설명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58" y="3985309"/>
            <a:ext cx="5324933" cy="32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 descr="스크린샷이(가) 표시된 사진&#10;&#10;매우 높은 신뢰도로 생성된 설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167" y="3985309"/>
            <a:ext cx="4837959" cy="32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17701847" y="4527175"/>
            <a:ext cx="6872074" cy="672491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펌웨어</a:t>
            </a:r>
            <a:r>
              <a:rPr kumimoji="0" lang="en-US" altLang="ko-KR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(</a:t>
            </a: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실행파일</a:t>
            </a:r>
            <a:r>
              <a:rPr kumimoji="0" lang="en-US" altLang="ko-KR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)</a:t>
            </a: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로 </a:t>
            </a:r>
            <a:endParaRPr kumimoji="0" lang="en-US" altLang="ko-KR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점검하는 </a:t>
            </a:r>
            <a:r>
              <a:rPr kumimoji="0" lang="en-US" altLang="ko-KR" sz="5400" b="1" u="none" strike="noStrike" cap="none" spc="0" normalizeH="0" baseline="0" dirty="0" err="1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IoT</a:t>
            </a:r>
            <a:r>
              <a:rPr kumimoji="0" lang="en-US" altLang="ko-KR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 </a:t>
            </a: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기기</a:t>
            </a:r>
            <a:r>
              <a:rPr kumimoji="0" lang="en-US" altLang="ko-KR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 </a:t>
            </a: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보안</a:t>
            </a:r>
            <a:endParaRPr kumimoji="0" lang="en-US" altLang="ko-KR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취약점 </a:t>
            </a:r>
            <a:r>
              <a:rPr kumimoji="0" lang="en-US" altLang="ko-KR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DB </a:t>
            </a: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와 </a:t>
            </a:r>
            <a:endParaRPr kumimoji="0" lang="en-US" altLang="ko-KR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유사도 비교를 통해</a:t>
            </a:r>
            <a:endParaRPr kumimoji="0" lang="en-US" altLang="ko-KR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취약 정도를 그래프로 </a:t>
            </a:r>
            <a:endParaRPr kumimoji="0" lang="en-US" altLang="ko-KR" sz="5400" b="1" u="none" strike="noStrike" cap="none" spc="0" normalizeH="0" baseline="0" dirty="0">
              <a:ln>
                <a:noFill/>
              </a:ln>
              <a:solidFill>
                <a:srgbClr val="525860"/>
              </a:solidFill>
              <a:effectLst/>
              <a:uFillTx/>
              <a:latin typeface="NanumSquareOTF Bold" charset="-127"/>
              <a:ea typeface="NanumSquareOTF Bold" charset="-127"/>
              <a:sym typeface="Roboto Regular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u="none" strike="noStrike" cap="none" spc="0" normalizeH="0" baseline="0" dirty="0">
                <a:ln>
                  <a:noFill/>
                </a:ln>
                <a:solidFill>
                  <a:srgbClr val="525860"/>
                </a:solidFill>
                <a:effectLst/>
                <a:uFillTx/>
                <a:latin typeface="NanumSquareOTF Bold" charset="-127"/>
                <a:ea typeface="NanumSquareOTF Bold" charset="-127"/>
                <a:sym typeface="Roboto Regular"/>
              </a:rPr>
              <a:t>가시화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48" y="7889634"/>
            <a:ext cx="6771562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77" y="7889634"/>
            <a:ext cx="6833229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8102520"/>
      </p:ext>
    </p:extLst>
  </p:cSld>
  <p:clrMapOvr>
    <a:masterClrMapping/>
  </p:clrMapOvr>
  <p:transition spd="med" advClick="0" advTm="1200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4|2.6|2.6|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25860"/>
            </a:solidFill>
            <a:effectLst/>
            <a:uFillTx/>
            <a:latin typeface="+mj-lt"/>
            <a:ea typeface="+mj-ea"/>
            <a:cs typeface="+mj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261</Words>
  <Application>Microsoft Macintosh PowerPoint</Application>
  <PresentationFormat>사용자 지정</PresentationFormat>
  <Paragraphs>68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BM DoHyeon OTF</vt:lpstr>
      <vt:lpstr>Helvetica Light</vt:lpstr>
      <vt:lpstr>Helvetica Neue</vt:lpstr>
      <vt:lpstr>Helvetica Neue Medium</vt:lpstr>
      <vt:lpstr>Infinite Justice</vt:lpstr>
      <vt:lpstr>NanumSquareOTF</vt:lpstr>
      <vt:lpstr>NanumSquareOTF Bold</vt:lpstr>
      <vt:lpstr>NanumSquareOTF ExtraBold</vt:lpstr>
      <vt:lpstr>Roboto Bold</vt:lpstr>
      <vt:lpstr>Roboto Regular</vt:lpstr>
      <vt:lpstr>Arial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SAMSUNG</dc:creator>
  <cp:lastModifiedBy>(컴퓨터공학부)박민경</cp:lastModifiedBy>
  <cp:revision>60</cp:revision>
  <dcterms:modified xsi:type="dcterms:W3CDTF">2017-09-05T07:25:34Z</dcterms:modified>
</cp:coreProperties>
</file>